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4.xml" ContentType="application/vnd.openxmlformats-officedocument.themeOverride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4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5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  <p:sldMasterId id="2147483888" r:id="rId2"/>
  </p:sldMasterIdLst>
  <p:notesMasterIdLst>
    <p:notesMasterId r:id="rId15"/>
  </p:notesMasterIdLst>
  <p:handoutMasterIdLst>
    <p:handoutMasterId r:id="rId16"/>
  </p:handoutMasterIdLst>
  <p:sldIdLst>
    <p:sldId id="769" r:id="rId3"/>
    <p:sldId id="768" r:id="rId4"/>
    <p:sldId id="770" r:id="rId5"/>
    <p:sldId id="771" r:id="rId6"/>
    <p:sldId id="772" r:id="rId7"/>
    <p:sldId id="773" r:id="rId8"/>
    <p:sldId id="786" r:id="rId9"/>
    <p:sldId id="787" r:id="rId10"/>
    <p:sldId id="775" r:id="rId11"/>
    <p:sldId id="802" r:id="rId12"/>
    <p:sldId id="801" r:id="rId13"/>
    <p:sldId id="781" r:id="rId14"/>
  </p:sldIdLst>
  <p:sldSz cx="12192000" cy="6858000"/>
  <p:notesSz cx="9926638" cy="67976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92129"/>
    <a:srgbClr val="8688D4"/>
    <a:srgbClr val="7E0000"/>
    <a:srgbClr val="0A2C5E"/>
    <a:srgbClr val="9C623E"/>
    <a:srgbClr val="CFA9D7"/>
    <a:srgbClr val="9DD2E3"/>
    <a:srgbClr val="EFBDB3"/>
    <a:srgbClr val="082540"/>
    <a:srgbClr val="0C3D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7" autoAdjust="0"/>
    <p:restoredTop sz="96947" autoAdjust="0"/>
  </p:normalViewPr>
  <p:slideViewPr>
    <p:cSldViewPr>
      <p:cViewPr varScale="1">
        <p:scale>
          <a:sx n="120" d="100"/>
          <a:sy n="120" d="100"/>
        </p:scale>
        <p:origin x="84" y="3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8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6.xml"/><Relationship Id="rId1" Type="http://schemas.microsoft.com/office/2011/relationships/chartStyle" Target="style6.xml"/><Relationship Id="rId5" Type="http://schemas.openxmlformats.org/officeDocument/2006/relationships/chartUserShapes" Target="../drawings/drawing3.xml"/><Relationship Id="rId4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181"/>
      <c:depthPercent val="100"/>
      <c:rAngAx val="0"/>
      <c:perspective val="4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924569003009576E-2"/>
          <c:y val="2.0801048322420419E-2"/>
          <c:w val="0.69149766017779168"/>
          <c:h val="0.682469064560714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8"/>
          <c:dPt>
            <c:idx val="0"/>
            <c:bubble3D val="0"/>
            <c:spPr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2.2675814176684989E-2"/>
                  <c:y val="9.1670137547719674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80629CC-9984-49AC-A4EB-D2FA34D0F75F}" type="CATEGORYNAME">
                      <a:rPr lang="ru-RU" sz="200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/>
                      </a:pPr>
                      <a:t>[ИМЯ КАТЕГОРИИ]</a:t>
                    </a:fld>
                    <a:r>
                      <a:rPr lang="ru-RU" sz="2000" baseline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
</a:t>
                    </a:r>
                    <a:fld id="{F48A2AAC-EA69-4007-AE3E-005A207DA198}" type="PERCENTAGE">
                      <a:rPr lang="ru-RU" sz="200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/>
                      </a:pPr>
                      <a:t>[ПРОЦЕНТ]</a:t>
                    </a:fld>
                    <a:endParaRPr lang="ru-RU" sz="2000" baseline="0" dirty="0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pPr>
                <a:solidFill>
                  <a:prstClr val="white">
                    <a:alpha val="26000"/>
                  </a:prstClr>
                </a:solidFill>
                <a:ln>
                  <a:solidFill>
                    <a:prstClr val="white">
                      <a:lumMod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8075705134310103"/>
                      <c:h val="0.2656032585174257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29232916592746777"/>
                  <c:y val="7.8393030049447684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C0F656D-1830-413B-BF8F-13E86CBE2574}" type="CATEGORYNAME">
                      <a:rPr lang="ru-RU" sz="2000">
                        <a:solidFill>
                          <a:schemeClr val="accent5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>
                          <a:solidFill>
                            <a:schemeClr val="accent6"/>
                          </a:solidFill>
                        </a:defRPr>
                      </a:pPr>
                      <a:t>[ИМЯ КАТЕГОРИИ]</a:t>
                    </a:fld>
                    <a:r>
                      <a:rPr lang="ru-RU" sz="20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
</a:t>
                    </a:r>
                    <a:fld id="{42DB6CC8-EEBD-4DA4-BC2E-3666BF609753}" type="PERCENTAGE">
                      <a:rPr lang="ru-RU" sz="2000" baseline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>
                          <a:solidFill>
                            <a:schemeClr val="accent6"/>
                          </a:solidFill>
                        </a:defRPr>
                      </a:pPr>
                      <a:t>[ПРОЦЕНТ]</a:t>
                    </a:fld>
                    <a:endParaRPr lang="ru-RU" sz="2000" baseline="0" dirty="0">
                      <a:solidFill>
                        <a:schemeClr val="accent5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pPr>
                <a:xfrm>
                  <a:off x="8112189" y="457998"/>
                  <a:ext cx="3441207" cy="1467743"/>
                </a:xfrm>
                <a:solidFill>
                  <a:prstClr val="white">
                    <a:alpha val="26000"/>
                  </a:prstClr>
                </a:solidFill>
                <a:ln w="9525" cap="flat" cmpd="sng" algn="ctr">
                  <a:solidFill>
                    <a:prstClr val="white">
                      <a:lumMod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85521"/>
                        <a:gd name="adj2" fmla="val -530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7309248839837019"/>
                      <c:h val="0.2512254941815235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16692213844822176"/>
                  <c:y val="4.755656854440269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D0D243D-4E6E-41D7-AB61-4680DFC7C6C9}" type="CATEGORYNAME">
                      <a:rPr lang="ru-RU" sz="200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>
                          <a:solidFill>
                            <a:schemeClr val="accent6"/>
                          </a:solidFill>
                        </a:defRPr>
                      </a:pPr>
                      <a:t>[ИМЯ КАТЕГОРИИ]</a:t>
                    </a:fld>
                    <a:r>
                      <a:rPr lang="ru-RU" sz="2000" baseline="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
</a:t>
                    </a:r>
                    <a:fld id="{A4ADA300-42FA-4EA6-8DFA-77332248FE48}" type="PERCENTAGE">
                      <a:rPr lang="ru-RU" sz="2000" baseline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>
                          <a:solidFill>
                            <a:schemeClr val="accent6"/>
                          </a:solidFill>
                        </a:defRPr>
                      </a:pPr>
                      <a:t>[ПРОЦЕНТ]</a:t>
                    </a:fld>
                    <a:endParaRPr lang="ru-RU" sz="2000" baseline="0" dirty="0">
                      <a:solidFill>
                        <a:schemeClr val="accent4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pPr>
                <a:solidFill>
                  <a:prstClr val="white">
                    <a:alpha val="26000"/>
                  </a:prstClr>
                </a:solidFill>
                <a:ln>
                  <a:solidFill>
                    <a:prstClr val="white">
                      <a:lumMod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1240068972085355"/>
                      <c:h val="0.2651000777167109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4.6857862447595718E-2"/>
                  <c:y val="3.1834184183951175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5321B91-2F49-4279-9A78-8F87A850A5B5}" type="CATEGORYNAME">
                      <a:rPr lang="ru-RU" sz="2000">
                        <a:solidFill>
                          <a:schemeClr val="accent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>
                          <a:solidFill>
                            <a:schemeClr val="accent6"/>
                          </a:solidFill>
                        </a:defRPr>
                      </a:pPr>
                      <a:t>[ИМЯ КАТЕГОРИИ]</a:t>
                    </a:fld>
                    <a:r>
                      <a:rPr lang="ru-RU" sz="20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
</a:t>
                    </a:r>
                    <a:fld id="{3516EA31-CFA7-4173-A59F-0C3E2FE48636}" type="PERCENTAGE">
                      <a:rPr lang="ru-RU" sz="20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>
                          <a:solidFill>
                            <a:schemeClr val="accent6"/>
                          </a:solidFill>
                        </a:defRPr>
                      </a:pPr>
                      <a:t>[ПРОЦЕНТ]</a:t>
                    </a:fld>
                    <a:endParaRPr lang="ru-RU" sz="2000" baseline="0" dirty="0">
                      <a:solidFill>
                        <a:schemeClr val="accent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pPr>
                <a:solidFill>
                  <a:prstClr val="white">
                    <a:alpha val="26000"/>
                  </a:prstClr>
                </a:solidFill>
                <a:ln>
                  <a:solidFill>
                    <a:prstClr val="white">
                      <a:lumMod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9900143281628827"/>
                      <c:h val="0.30031711055163351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prstClr val="white">
                  <a:alpha val="26000"/>
                </a:prstClr>
              </a:solidFill>
              <a:ln>
                <a:solidFill>
                  <a:prstClr val="white">
                    <a:lumMod val="75000"/>
                  </a:prstClr>
                </a:solidFill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Добыча полезных ископаемых</c:v>
                </c:pt>
                <c:pt idx="1">
                  <c:v>Обрабатывающие производства</c:v>
                </c:pt>
                <c:pt idx="2">
                  <c:v>Обеспечение эл/эн, газом, паром</c:v>
                </c:pt>
                <c:pt idx="3">
                  <c:v>Водоснабжение, водоотведение, утилизация отходов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84898409.099999994</c:v>
                </c:pt>
                <c:pt idx="1">
                  <c:v>824799169.60000002</c:v>
                </c:pt>
                <c:pt idx="2">
                  <c:v>50671690.600000001</c:v>
                </c:pt>
                <c:pt idx="3">
                  <c:v>11233467.800000001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1.7835096974243812E-2"/>
          <c:w val="0.98093382965453779"/>
          <c:h val="0.4867691043067624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41000">
                    <a:srgbClr val="396295"/>
                  </a:gs>
                  <a:gs pos="0">
                    <a:srgbClr val="1F497D">
                      <a:lumMod val="50000"/>
                    </a:srgbClr>
                  </a:gs>
                  <a:gs pos="19000">
                    <a:srgbClr val="1F497D"/>
                  </a:gs>
                  <a:gs pos="64000">
                    <a:srgbClr val="1F497D">
                      <a:lumMod val="40000"/>
                      <a:lumOff val="60000"/>
                    </a:srgbClr>
                  </a:gs>
                  <a:gs pos="100000">
                    <a:srgbClr val="1F497D">
                      <a:lumMod val="20000"/>
                      <a:lumOff val="80000"/>
                    </a:srgbClr>
                  </a:gs>
                </a:gsLst>
                <a:path path="circle">
                  <a:fillToRect l="100000" t="100000"/>
                </a:path>
              </a:gradFill>
              <a:ln w="9525" cap="flat" cmpd="sng" algn="ctr">
                <a:solidFill>
                  <a:srgbClr val="004633"/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rgbClr val="004633"/>
                </a:contourClr>
              </a:sp3d>
            </c:spPr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3">
                    <a:shade val="95000"/>
                  </a:schemeClr>
                </a:contourClr>
              </a:sp3d>
            </c:spPr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4">
                      <a:tint val="50000"/>
                      <a:satMod val="300000"/>
                    </a:schemeClr>
                  </a:gs>
                  <a:gs pos="35000">
                    <a:schemeClr val="accent4">
                      <a:tint val="37000"/>
                      <a:satMod val="300000"/>
                    </a:schemeClr>
                  </a:gs>
                  <a:gs pos="100000">
                    <a:schemeClr val="accent4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4">
                    <a:shade val="95000"/>
                  </a:schemeClr>
                </a:contourClr>
              </a:sp3d>
            </c:spPr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5">
                    <a:shade val="95000"/>
                  </a:schemeClr>
                </a:contourClr>
              </a:sp3d>
            </c:spPr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6">
                      <a:tint val="50000"/>
                      <a:satMod val="300000"/>
                    </a:schemeClr>
                  </a:gs>
                  <a:gs pos="35000">
                    <a:schemeClr val="accent6">
                      <a:tint val="37000"/>
                      <a:satMod val="300000"/>
                    </a:schemeClr>
                  </a:gs>
                  <a:gs pos="100000">
                    <a:schemeClr val="accent6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6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6">
                    <a:shade val="95000"/>
                  </a:schemeClr>
                </a:contourClr>
              </a:sp3d>
            </c:spPr>
          </c:dPt>
          <c:dPt>
            <c:idx val="6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50000"/>
                      <a:satMod val="300000"/>
                    </a:schemeClr>
                  </a:gs>
                  <a:gs pos="35000">
                    <a:schemeClr val="accent1">
                      <a:lumMod val="60000"/>
                      <a:tint val="37000"/>
                      <a:satMod val="300000"/>
                    </a:schemeClr>
                  </a:gs>
                  <a:gs pos="100000">
                    <a:schemeClr val="accent1">
                      <a:lumMod val="60000"/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1">
                    <a:lumMod val="60000"/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lumMod val="60000"/>
                    <a:shade val="95000"/>
                  </a:schemeClr>
                </a:contourClr>
              </a:sp3d>
            </c:spPr>
          </c:dPt>
          <c:dPt>
            <c:idx val="7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50000"/>
                      <a:satMod val="300000"/>
                    </a:schemeClr>
                  </a:gs>
                  <a:gs pos="35000">
                    <a:schemeClr val="accent2">
                      <a:lumMod val="60000"/>
                      <a:tint val="37000"/>
                      <a:satMod val="300000"/>
                    </a:schemeClr>
                  </a:gs>
                  <a:gs pos="100000">
                    <a:schemeClr val="accent2">
                      <a:lumMod val="60000"/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lumMod val="60000"/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2">
                    <a:lumMod val="60000"/>
                    <a:shade val="95000"/>
                  </a:schemeClr>
                </a:contourClr>
              </a:sp3d>
            </c:spPr>
          </c:dPt>
          <c:dPt>
            <c:idx val="8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50000"/>
                      <a:satMod val="300000"/>
                    </a:schemeClr>
                  </a:gs>
                  <a:gs pos="35000">
                    <a:schemeClr val="accent3">
                      <a:lumMod val="60000"/>
                      <a:tint val="37000"/>
                      <a:satMod val="300000"/>
                    </a:schemeClr>
                  </a:gs>
                  <a:gs pos="100000">
                    <a:schemeClr val="accent3">
                      <a:lumMod val="60000"/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lumMod val="60000"/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3">
                    <a:lumMod val="60000"/>
                    <a:shade val="95000"/>
                  </a:schemeClr>
                </a:contourClr>
              </a:sp3d>
            </c:spPr>
          </c:dPt>
          <c:dPt>
            <c:idx val="9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50000"/>
                      <a:satMod val="300000"/>
                    </a:schemeClr>
                  </a:gs>
                  <a:gs pos="35000">
                    <a:schemeClr val="accent4">
                      <a:lumMod val="60000"/>
                      <a:tint val="37000"/>
                      <a:satMod val="300000"/>
                    </a:schemeClr>
                  </a:gs>
                  <a:gs pos="100000">
                    <a:schemeClr val="accent4">
                      <a:lumMod val="60000"/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4">
                    <a:lumMod val="60000"/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4">
                    <a:lumMod val="60000"/>
                    <a:shade val="95000"/>
                  </a:schemeClr>
                </a:contourClr>
              </a:sp3d>
            </c:spPr>
          </c:dPt>
          <c:dPt>
            <c:idx val="10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50000"/>
                      <a:satMod val="300000"/>
                    </a:schemeClr>
                  </a:gs>
                  <a:gs pos="35000">
                    <a:schemeClr val="accent5">
                      <a:lumMod val="60000"/>
                      <a:tint val="37000"/>
                      <a:satMod val="300000"/>
                    </a:schemeClr>
                  </a:gs>
                  <a:gs pos="100000">
                    <a:schemeClr val="accent5">
                      <a:lumMod val="60000"/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lumMod val="60000"/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5">
                    <a:lumMod val="60000"/>
                    <a:shade val="95000"/>
                  </a:schemeClr>
                </a:contourClr>
              </a:sp3d>
            </c:spPr>
          </c:dPt>
          <c:dPt>
            <c:idx val="11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tint val="50000"/>
                      <a:satMod val="300000"/>
                    </a:schemeClr>
                  </a:gs>
                  <a:gs pos="35000">
                    <a:schemeClr val="accent6">
                      <a:lumMod val="60000"/>
                      <a:tint val="37000"/>
                      <a:satMod val="300000"/>
                    </a:schemeClr>
                  </a:gs>
                  <a:gs pos="100000">
                    <a:schemeClr val="accent6">
                      <a:lumMod val="60000"/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6">
                    <a:lumMod val="60000"/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6">
                    <a:lumMod val="60000"/>
                    <a:shade val="95000"/>
                  </a:schemeClr>
                </a:contourClr>
              </a:sp3d>
            </c:spPr>
          </c:dPt>
          <c:dPt>
            <c:idx val="12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tint val="50000"/>
                      <a:satMod val="300000"/>
                    </a:schemeClr>
                  </a:gs>
                  <a:gs pos="35000">
                    <a:schemeClr val="accent1">
                      <a:lumMod val="80000"/>
                      <a:lumOff val="20000"/>
                      <a:tint val="37000"/>
                      <a:satMod val="300000"/>
                    </a:schemeClr>
                  </a:gs>
                  <a:gs pos="100000">
                    <a:schemeClr val="accent1">
                      <a:lumMod val="80000"/>
                      <a:lumOff val="20000"/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1">
                    <a:lumMod val="80000"/>
                    <a:lumOff val="20000"/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lumMod val="80000"/>
                    <a:lumOff val="20000"/>
                    <a:shade val="95000"/>
                  </a:schemeClr>
                </a:contourClr>
              </a:sp3d>
            </c:spPr>
          </c:dPt>
          <c:dLbls>
            <c:dLbl>
              <c:idx val="0"/>
              <c:layout>
                <c:manualLayout>
                  <c:x val="3.1059240525468062E-3"/>
                  <c:y val="0.242544811560836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569375400164253E-3"/>
                  <c:y val="0.238996758296697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4613312072582812E-2"/>
                      <c:h val="7.8064408187450071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8.3332905207064347E-3"/>
                  <c:y val="0.209058990196939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5945627107585345E-3"/>
                  <c:y val="0.189070750564030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8.6535022120214009E-3"/>
                  <c:y val="0.177367718213914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6.6118215509773162E-3"/>
                  <c:y val="0.158053667678062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7101446017879844E-3"/>
                  <c:y val="0.150650572242869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6.5719255342854546E-3"/>
                  <c:y val="0.138091734573202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8.5882397138917765E-3"/>
                  <c:y val="0.130396400592436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1.1643937443045827E-2"/>
                  <c:y val="0.11856773770772672"/>
                </c:manualLayout>
              </c:layout>
              <c:tx>
                <c:rich>
                  <a:bodyPr/>
                  <a:lstStyle/>
                  <a:p>
                    <a:fld id="{E58F4EA8-360D-4292-BC4D-AFC5BE61B0FD}" type="VALUE">
                      <a:rPr lang="en-US" dirty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0"/>
              <c:layout>
                <c:manualLayout>
                  <c:x val="8.7532823905885852E-3"/>
                  <c:y val="0.116626619474554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6.8194092756551569E-3"/>
                  <c:y val="0.101635271118282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9.8406695980470804E-3"/>
                  <c:y val="8.23606803745037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1.5148282774306446E-2"/>
                  <c:y val="-2.8306182714952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1.0820201981647416E-2"/>
                  <c:y val="-2.830618271495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1.4066262576141847E-2"/>
                  <c:y val="-2.830618271495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layout>
                <c:manualLayout>
                  <c:x val="9.4361886481735789E-3"/>
                  <c:y val="-1.9936219559335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7.3324561369762795E-3"/>
                  <c:y val="-1.9936219559335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Лист1!$A$2:$A$14</c:f>
              <c:strCache>
                <c:ptCount val="13"/>
                <c:pt idx="0">
                  <c:v>Омск</c:v>
                </c:pt>
                <c:pt idx="1">
                  <c:v>Уфа</c:v>
                </c:pt>
                <c:pt idx="2">
                  <c:v>Пермь</c:v>
                </c:pt>
                <c:pt idx="3">
                  <c:v>Волгоград</c:v>
                </c:pt>
                <c:pt idx="4">
                  <c:v>Челябинск</c:v>
                </c:pt>
                <c:pt idx="5">
                  <c:v>Екатеринбург</c:v>
                </c:pt>
                <c:pt idx="6">
                  <c:v>Нижний
Новгород</c:v>
                </c:pt>
                <c:pt idx="7">
                  <c:v>Красноярск</c:v>
                </c:pt>
                <c:pt idx="8">
                  <c:v>Ростов-
на-Дону</c:v>
                </c:pt>
                <c:pt idx="9">
                  <c:v>Казань</c:v>
                </c:pt>
                <c:pt idx="10">
                  <c:v>Самара</c:v>
                </c:pt>
                <c:pt idx="11">
                  <c:v>Новосибирск</c:v>
                </c:pt>
                <c:pt idx="12">
                  <c:v>Воронеж</c:v>
                </c:pt>
              </c:strCache>
            </c:strRef>
          </c:cat>
          <c:val>
            <c:numRef>
              <c:f>Лист1!$B$2:$B$14</c:f>
              <c:numCache>
                <c:formatCode>#,##0</c:formatCode>
                <c:ptCount val="13"/>
                <c:pt idx="0">
                  <c:v>690</c:v>
                </c:pt>
                <c:pt idx="1">
                  <c:v>673</c:v>
                </c:pt>
                <c:pt idx="2">
                  <c:v>539</c:v>
                </c:pt>
                <c:pt idx="3">
                  <c:v>492</c:v>
                </c:pt>
                <c:pt idx="4">
                  <c:v>434</c:v>
                </c:pt>
                <c:pt idx="5">
                  <c:v>343</c:v>
                </c:pt>
                <c:pt idx="6">
                  <c:v>331</c:v>
                </c:pt>
                <c:pt idx="7">
                  <c:v>280</c:v>
                </c:pt>
                <c:pt idx="8">
                  <c:v>234</c:v>
                </c:pt>
                <c:pt idx="9">
                  <c:v>220</c:v>
                </c:pt>
                <c:pt idx="10">
                  <c:v>219</c:v>
                </c:pt>
                <c:pt idx="11">
                  <c:v>187</c:v>
                </c:pt>
                <c:pt idx="12">
                  <c:v>126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gapDepth val="108"/>
        <c:shape val="box"/>
        <c:axId val="127992496"/>
        <c:axId val="131586224"/>
        <c:axId val="0"/>
      </c:bar3DChart>
      <c:catAx>
        <c:axId val="12799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5400000" spcFirstLastPara="1" vertOverflow="ellipsis" wrap="square" anchor="ctr" anchorCtr="0"/>
          <a:lstStyle/>
          <a:p>
            <a:pPr algn="just">
              <a:defRPr sz="21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ru-RU"/>
          </a:p>
        </c:txPr>
        <c:crossAx val="131586224"/>
        <c:crosses val="autoZero"/>
        <c:auto val="1"/>
        <c:lblAlgn val="r"/>
        <c:lblOffset val="10"/>
        <c:tickLblSkip val="1"/>
        <c:noMultiLvlLbl val="0"/>
      </c:catAx>
      <c:valAx>
        <c:axId val="131586224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2799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0416666666666667E-3"/>
          <c:y val="0.11228121306437294"/>
          <c:w val="0.97567727345891719"/>
          <c:h val="0.796439263780909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отгрузки в РБ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38100" prst="coolSlant"/>
              <a:bevelB w="38100" h="38100" prst="coolSlant"/>
            </a:sp3d>
          </c:spPr>
          <c:invertIfNegative val="0"/>
          <c:dLbls>
            <c:dLbl>
              <c:idx val="0"/>
              <c:layout>
                <c:manualLayout>
                  <c:x val="2.5428305020222947E-2"/>
                  <c:y val="-4.14658531362997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2111569582802519E-2"/>
                  <c:y val="-4.1465853136299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6533883499362993E-2"/>
                  <c:y val="-4.1465853136299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1005987532808398E-2"/>
                  <c:y val="-3.1066442927161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300" b="1" i="0" u="none" strike="noStrike" kern="1200" baseline="0">
                    <a:solidFill>
                      <a:srgbClr val="003366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1226.2</c:v>
                </c:pt>
                <c:pt idx="1">
                  <c:v>1224.2</c:v>
                </c:pt>
                <c:pt idx="2">
                  <c:v>1369.6</c:v>
                </c:pt>
                <c:pt idx="3">
                  <c:v>1646.78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Объем отгрузки в г.Уфа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38100" prst="coolSlant"/>
              <a:bevelB w="38100" h="38100" prst="relaxedInset"/>
            </a:sp3d>
          </c:spPr>
          <c:invertIfNegative val="0"/>
          <c:dLbls>
            <c:dLbl>
              <c:idx val="0"/>
              <c:layout>
                <c:manualLayout>
                  <c:x val="2.381143372703412E-2"/>
                  <c:y val="-4.15331597222223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4322726541082817E-2"/>
                  <c:y val="-3.27361998444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7383776246719085E-2"/>
                  <c:y val="-3.9350868055555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7639461978503203E-2"/>
                  <c:y val="-3.27361998444472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300" b="1" i="0" u="none" strike="noStrike" kern="1200" baseline="0">
                    <a:solidFill>
                      <a:schemeClr val="accent2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690.4</c:v>
                </c:pt>
                <c:pt idx="1">
                  <c:v>664.7</c:v>
                </c:pt>
                <c:pt idx="2">
                  <c:v>774.5</c:v>
                </c:pt>
                <c:pt idx="3">
                  <c:v>971.6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2"/>
        <c:gapDepth val="60"/>
        <c:shape val="box"/>
        <c:axId val="131589024"/>
        <c:axId val="131589584"/>
        <c:axId val="0"/>
      </c:bar3DChart>
      <c:catAx>
        <c:axId val="131589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300" b="1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ru-RU"/>
          </a:p>
        </c:txPr>
        <c:crossAx val="131589584"/>
        <c:crosses val="autoZero"/>
        <c:auto val="1"/>
        <c:lblAlgn val="ctr"/>
        <c:lblOffset val="100"/>
        <c:noMultiLvlLbl val="0"/>
      </c:catAx>
      <c:valAx>
        <c:axId val="13158958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131589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8899606299212595E-2"/>
          <c:y val="1.5295730747308545E-3"/>
          <c:w val="0.6536314155805546"/>
          <c:h val="6.49067708333333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300" b="1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206"/>
      <c:depthPercent val="110"/>
      <c:rAngAx val="0"/>
      <c:perspective val="8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645833333333334"/>
          <c:y val="4.9474120444085765E-2"/>
          <c:w val="0.59166666666666667"/>
          <c:h val="0.582018278186140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206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rgbClr val="8064A2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224E3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7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8"/>
            <c:bubble3D val="0"/>
            <c:spPr>
              <a:solidFill>
                <a:srgbClr val="38948B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9"/>
            <c:bubble3D val="0"/>
            <c:spPr>
              <a:solidFill>
                <a:srgbClr val="F7964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1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2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3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4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5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-0.13490857736804049"/>
                  <c:y val="5.5758509126941479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320ADE9E-AD47-43F2-8C46-F29D1C7ABDD2}" type="CATEGORYNAME">
                      <a:rPr lang="ru-RU" sz="1200">
                        <a:solidFill>
                          <a:srgbClr val="002060"/>
                        </a:solidFill>
                      </a:rPr>
                      <a:pPr>
                        <a:defRPr sz="1600"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>
                        <a:solidFill>
                          <a:srgbClr val="002060"/>
                        </a:solidFill>
                      </a:rPr>
                      <a:t>
</a:t>
                    </a:r>
                    <a:fld id="{DC790EE2-08B8-4C91-B170-B7F3D6BCFBE6}" type="PERCENTAGE">
                      <a:rPr lang="ru-RU" sz="1200" baseline="0">
                        <a:solidFill>
                          <a:srgbClr val="002060"/>
                        </a:solidFill>
                      </a:rPr>
                      <a:pPr>
                        <a:defRPr sz="1600"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baseline="0" dirty="0">
                      <a:solidFill>
                        <a:srgbClr val="002060"/>
                      </a:solidFill>
                    </a:endParaRPr>
                  </a:p>
                </c:rich>
              </c:tx>
              <c:numFmt formatCode="0.0%" sourceLinked="0"/>
              <c:spPr>
                <a:xfrm>
                  <a:off x="365816" y="95225"/>
                  <a:ext cx="2531438" cy="842634"/>
                </a:xfrm>
                <a:solidFill>
                  <a:sysClr val="window" lastClr="FFFFFF">
                    <a:alpha val="38000"/>
                  </a:sysClr>
                </a:solidFill>
                <a:ln w="9525" cap="flat" cmpd="sng" algn="ctr">
                  <a:solidFill>
                    <a:srgbClr val="1F497D">
                      <a:alpha val="74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0763114063164056"/>
                      <c:h val="0.1462744024484622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8.3608415068024536E-2"/>
                  <c:y val="-0.1756441057400402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DB1AF5E7-4F62-46E4-A383-412B7B37B42E}" type="CATEGORYNAME">
                      <a:rPr lang="ru-RU" sz="1200">
                        <a:solidFill>
                          <a:srgbClr val="C0000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aseline="0" dirty="0">
                        <a:solidFill>
                          <a:srgbClr val="C00000"/>
                        </a:solidFill>
                      </a:rPr>
                      <a:t>
</a:t>
                    </a:r>
                    <a:fld id="{03B611A5-A903-49C3-A1E2-235AB9578327}" type="PERCENTAGE">
                      <a:rPr lang="ru-RU" sz="1200" baseline="0">
                        <a:solidFill>
                          <a:srgbClr val="C0000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aseline="0" dirty="0">
                      <a:solidFill>
                        <a:srgbClr val="C00000"/>
                      </a:solidFill>
                    </a:endParaRPr>
                  </a:p>
                </c:rich>
              </c:tx>
              <c:numFmt formatCode="0.0%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862265003615332"/>
                      <c:h val="0.1222771390709501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5.5158963406690617E-2"/>
                  <c:y val="-0.1876536166065275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91436AD2-01A3-4394-9646-B78B5B88DC21}" type="CATEGORYNAME">
                      <a:rPr lang="ru-RU" sz="1200" baseline="0" dirty="0"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aseline="0" dirty="0"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
</a:t>
                    </a:r>
                    <a:fld id="{DDE58013-1AB7-4064-A662-703F3F0E1A8C}" type="PERCENTAGE">
                      <a:rPr lang="ru-RU" sz="1200" baseline="0" dirty="0"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aseline="0" dirty="0"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c:rich>
              </c:tx>
              <c:numFmt formatCode="0.0%" sourceLinked="0"/>
              <c:spPr>
                <a:xfrm>
                  <a:off x="9757393" y="937077"/>
                  <a:ext cx="2156218" cy="585277"/>
                </a:xfrm>
                <a:solidFill>
                  <a:sysClr val="window" lastClr="FFFFFF">
                    <a:alpha val="38000"/>
                  </a:sysClr>
                </a:solidFill>
                <a:ln w="9525" cap="flat" cmpd="sng" algn="ctr">
                  <a:solidFill>
                    <a:srgbClr val="1F497D">
                      <a:alpha val="74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3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570733911785968"/>
                      <c:h val="0.12071968359708771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0.12501821221981183"/>
                  <c:y val="-0.1831203173579879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04C29919-2484-409A-8C29-231AD7BC67A1}" type="CATEGORYNAME">
                      <a:rPr lang="ru-RU" sz="1200" b="1" i="0" u="none" strike="noStrike" kern="1200" baseline="0" smtClean="0">
                        <a:solidFill>
                          <a:srgbClr val="8064A2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="1" i="0" u="none" strike="noStrike" kern="1200" baseline="0" dirty="0" smtClean="0">
                        <a:solidFill>
                          <a:srgbClr val="8064A2"/>
                        </a:solidFill>
                        <a:latin typeface="Times New Roman" panose="02020603050405020304" pitchFamily="18" charset="0"/>
                      </a:rPr>
                      <a:t>
</a:t>
                    </a:r>
                    <a:fld id="{2EC2EED9-538B-4B88-854E-BB16C1B402F8}" type="PERCENTAGE">
                      <a:rPr lang="ru-RU" sz="1200" b="1" i="0" u="none" strike="noStrike" kern="1200" baseline="0" smtClean="0">
                        <a:solidFill>
                          <a:srgbClr val="8064A2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="1" i="0" u="none" strike="noStrike" kern="1200" baseline="0" dirty="0" smtClean="0">
                      <a:solidFill>
                        <a:srgbClr val="8064A2"/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xfrm>
                  <a:off x="9616341" y="1804952"/>
                  <a:ext cx="2158402" cy="750636"/>
                </a:xfrm>
                <a:solidFill>
                  <a:sysClr val="window" lastClr="FFFFFF">
                    <a:alpha val="38000"/>
                  </a:sysClr>
                </a:solidFill>
                <a:ln w="9525" cap="flat" cmpd="sng" algn="ctr">
                  <a:solidFill>
                    <a:srgbClr val="1F497D">
                      <a:alpha val="74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7034308336188"/>
                      <c:h val="0.1353812481345171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0.20223698481561822"/>
                  <c:y val="-0.10887265260317801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7B8A29DD-DC75-4E2D-AABE-94838FB44984}" type="CATEGORYNAME">
                      <a:rPr lang="ru-RU" sz="1200"/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aseline="0" dirty="0"/>
                      <a:t>
</a:t>
                    </a:r>
                    <a:fld id="{FB012ACE-B11A-47B4-80BA-CCE6AABD52C9}" type="PERCENTAGE">
                      <a:rPr lang="ru-RU" sz="1200" baseline="0"/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aseline="0" dirty="0"/>
                  </a:p>
                </c:rich>
              </c:tx>
              <c:numFmt formatCode="0.0%" sourceLinked="0"/>
              <c:spPr>
                <a:xfrm>
                  <a:off x="9323833" y="2580407"/>
                  <a:ext cx="1589380" cy="717201"/>
                </a:xfrm>
                <a:solidFill>
                  <a:sysClr val="window" lastClr="FFFFFF">
                    <a:alpha val="38000"/>
                  </a:sysClr>
                </a:solidFill>
                <a:ln w="9525" cap="flat" cmpd="sng" algn="ctr">
                  <a:solidFill>
                    <a:srgbClr val="1F497D">
                      <a:alpha val="74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365328994938539"/>
                      <c:h val="0.1223180708836666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0.35609051879971076"/>
                  <c:y val="9.8537974343113014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A993FC10-2579-4117-AEF8-2C61F7B147A9}" type="CATEGORYNAME">
                      <a:rPr lang="ru-RU" sz="1200" b="1" i="0" u="none" strike="noStrike" kern="1200" baseline="0" smtClean="0">
                        <a:solidFill>
                          <a:srgbClr val="224E31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="1" i="0" u="none" strike="noStrike" kern="1200" baseline="0" dirty="0" smtClean="0">
                        <a:solidFill>
                          <a:srgbClr val="224E31"/>
                        </a:solidFill>
                        <a:latin typeface="Times New Roman" panose="02020603050405020304" pitchFamily="18" charset="0"/>
                      </a:rPr>
                      <a:t>
</a:t>
                    </a:r>
                    <a:fld id="{94665DFB-AD6C-44E8-A3A6-2848F87E316C}" type="PERCENTAGE">
                      <a:rPr lang="ru-RU" sz="1200" b="1" i="0" u="none" strike="noStrike" kern="1200" baseline="0" smtClean="0">
                        <a:solidFill>
                          <a:srgbClr val="224E31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="1" i="0" u="none" strike="noStrike" kern="1200" baseline="0" dirty="0" smtClean="0">
                      <a:solidFill>
                        <a:srgbClr val="224E31"/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5541404318643356"/>
                      <c:h val="0.15072902527738463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0.46499200008136482"/>
                  <c:y val="0.2056528722012257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FC1639B9-13E6-457F-8A0D-8EE2F2860F7F}" type="CATEGORYNAME">
                      <a:rPr lang="ru-RU" sz="120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aseline="0" dirty="0"/>
                      <a:t>
</a:t>
                    </a:r>
                    <a:fld id="{B3915F2A-C7B6-4655-A63E-696BE95B3744}" type="PERCENTAGE">
                      <a:rPr lang="ru-RU" sz="1200" baseline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aseline="0" dirty="0"/>
                  </a:p>
                </c:rich>
              </c:tx>
              <c:numFmt formatCode="0.0%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151259237478114"/>
                      <c:h val="0.1637721286208379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7"/>
              <c:layout>
                <c:manualLayout>
                  <c:x val="0.36867692516268979"/>
                  <c:y val="0.2131400774547508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0ADE1726-E577-4057-835F-126020C97D88}" type="CATEGORYNAME">
                      <a:rPr lang="ru-RU" sz="1200" dirty="0">
                        <a:solidFill>
                          <a:srgbClr val="C0000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aseline="0" dirty="0">
                        <a:solidFill>
                          <a:srgbClr val="C00000"/>
                        </a:solidFill>
                      </a:rPr>
                      <a:t>
</a:t>
                    </a:r>
                    <a:fld id="{434204C8-FF8E-4D27-AF77-0BADA0C95F29}" type="PERCENTAGE">
                      <a:rPr lang="ru-RU" sz="1200" baseline="0" dirty="0">
                        <a:solidFill>
                          <a:srgbClr val="C0000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aseline="0" dirty="0">
                      <a:solidFill>
                        <a:srgbClr val="C00000"/>
                      </a:solidFill>
                    </a:endParaRPr>
                  </a:p>
                </c:rich>
              </c:tx>
              <c:numFmt formatCode="0.0%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73867477434014"/>
                      <c:h val="0.16315410602403924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8"/>
              <c:layout>
                <c:manualLayout>
                  <c:x val="0.21889217281272597"/>
                  <c:y val="0.180549915283866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0E0EF788-7DE8-42D5-880E-480CEBE38046}" type="CATEGORYNAME">
                      <a:rPr lang="ru-RU" sz="1200" b="1" i="0" u="none" strike="noStrike" kern="1200" baseline="0" smtClean="0">
                        <a:solidFill>
                          <a:srgbClr val="38948B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="1" i="0" u="none" strike="noStrike" kern="1200" baseline="0" dirty="0" smtClean="0">
                        <a:solidFill>
                          <a:srgbClr val="38948B"/>
                        </a:solidFill>
                        <a:latin typeface="Times New Roman" panose="02020603050405020304" pitchFamily="18" charset="0"/>
                      </a:rPr>
                      <a:t>
</a:t>
                    </a:r>
                    <a:fld id="{8E57CDBD-F81D-4290-B81F-31A8EDC79B4B}" type="PERCENTAGE">
                      <a:rPr lang="ru-RU" sz="1200" b="1" i="0" u="none" strike="noStrike" kern="1200" baseline="0" smtClean="0">
                        <a:solidFill>
                          <a:srgbClr val="38948B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="1" i="0" u="none" strike="noStrike" kern="1200" baseline="0" dirty="0" smtClean="0">
                      <a:solidFill>
                        <a:srgbClr val="38948B"/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xfrm>
                  <a:off x="5745582" y="4245322"/>
                  <a:ext cx="1512050" cy="1148319"/>
                </a:xfrm>
                <a:solidFill>
                  <a:sysClr val="window" lastClr="FFFFFF">
                    <a:alpha val="38000"/>
                  </a:sysClr>
                </a:solidFill>
                <a:ln w="9525" cap="flat" cmpd="sng" algn="ctr">
                  <a:solidFill>
                    <a:srgbClr val="1F497D">
                      <a:alpha val="74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2401989581066333"/>
                      <c:h val="0.2071054280463781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9"/>
              <c:layout>
                <c:manualLayout>
                  <c:x val="0.10699096167751265"/>
                  <c:y val="0.18866081273700347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30F362C3-88F0-43A0-A487-18DEA8DB9690}" type="CATEGORYNAME">
                      <a:rPr lang="ru-RU" sz="1200" b="1" i="0" u="none" strike="noStrike" kern="1200" baseline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="1" i="0" u="none" strike="noStrike" kern="12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</a:rPr>
                      <a:t>
</a:t>
                    </a:r>
                    <a:fld id="{2E6CD6ED-9EFE-47C5-A3E7-0B6D9EC3E55A}" type="PERCENTAGE">
                      <a:rPr lang="ru-RU" sz="1200" b="1" i="0" u="none" strike="noStrike" kern="1200" baseline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="1" i="0" u="none" strike="noStrike" kern="1200" baseline="0" dirty="0" smtClean="0">
                      <a:solidFill>
                        <a:schemeClr val="accent6">
                          <a:lumMod val="75000"/>
                        </a:schemeClr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1781552783803326"/>
                      <c:h val="0.2061657881289836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0"/>
              <c:layout>
                <c:manualLayout>
                  <c:x val="-1.3534345625451916E-2"/>
                  <c:y val="0.19989469313933786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38315CE8-61C2-4F97-819F-C18EA9AEB53B}" type="CATEGORYNAME">
                      <a:rPr lang="ru-RU" sz="1200" b="1" i="0" u="none" strike="noStrike" kern="1200" baseline="0" smtClean="0">
                        <a:solidFill>
                          <a:srgbClr val="4BACC6">
                            <a:lumMod val="60000"/>
                          </a:srgbClr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="1" i="0" u="none" strike="noStrike" kern="1200" baseline="0" dirty="0" smtClean="0">
                        <a:solidFill>
                          <a:srgbClr val="4BACC6">
                            <a:lumMod val="60000"/>
                          </a:srgbClr>
                        </a:solidFill>
                        <a:latin typeface="Times New Roman" panose="02020603050405020304" pitchFamily="18" charset="0"/>
                      </a:rPr>
                      <a:t>
</a:t>
                    </a:r>
                    <a:fld id="{14CA0B78-52B5-4B01-A5A9-9F9CE598A1AC}" type="PERCENTAGE">
                      <a:rPr lang="ru-RU" sz="1200" b="1" i="0" u="none" strike="noStrike" kern="1200" baseline="0" smtClean="0">
                        <a:solidFill>
                          <a:srgbClr val="4BACC6">
                            <a:lumMod val="60000"/>
                          </a:srgbClr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="1" i="0" u="none" strike="noStrike" kern="1200" baseline="0" dirty="0" smtClean="0">
                      <a:solidFill>
                        <a:srgbClr val="4BACC6">
                          <a:lumMod val="60000"/>
                        </a:srgbClr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xfrm>
                  <a:off x="2504105" y="4237951"/>
                  <a:ext cx="1571091" cy="1134208"/>
                </a:xfrm>
                <a:solidFill>
                  <a:sysClr val="window" lastClr="FFFFFF">
                    <a:alpha val="38000"/>
                  </a:sysClr>
                </a:solidFill>
                <a:ln w="9525" cap="flat" cmpd="sng" algn="ctr">
                  <a:solidFill>
                    <a:srgbClr val="1F497D">
                      <a:alpha val="74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2886252929999159"/>
                      <c:h val="0.2045603096540947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1"/>
              <c:layout>
                <c:manualLayout>
                  <c:x val="-0.1364397143890094"/>
                  <c:y val="0.2246430660516901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075C82B1-C1BC-4CE8-B81F-99C85190306A}" type="CATEGORYNAME">
                      <a:rPr lang="ru-RU" sz="1200">
                        <a:solidFill>
                          <a:srgbClr val="7030A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aseline="0" dirty="0"/>
                      <a:t>
</a:t>
                    </a:r>
                    <a:fld id="{1D971A1B-16CE-49F5-B8C6-62E8BF1F92F3}" type="PERCENTAGE">
                      <a:rPr lang="ru-RU" sz="1200" baseline="0">
                        <a:solidFill>
                          <a:srgbClr val="7030A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aseline="0" dirty="0"/>
                  </a:p>
                </c:rich>
              </c:tx>
              <c:numFmt formatCode="0.0%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5585972523499639"/>
                      <c:h val="0.1856510119537948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2"/>
              <c:layout>
                <c:manualLayout>
                  <c:x val="-0.14261153289949385"/>
                  <c:y val="4.4666328979211758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5992A13E-C73D-427E-83AA-DFDC31EE1041}" type="CATEGORYNAME">
                      <a:rPr lang="ru-RU" sz="120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aseline="0" dirty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
</a:t>
                    </a:r>
                    <a:fld id="{1327E9CC-588D-4DB8-98B5-0F465E2B9F68}" type="PERCENTAGE">
                      <a:rPr lang="ru-RU" sz="1200" baseline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aseline="0" dirty="0">
                      <a:solidFill>
                        <a:schemeClr val="accent5">
                          <a:lumMod val="50000"/>
                        </a:schemeClr>
                      </a:solidFill>
                    </a:endParaRPr>
                  </a:p>
                </c:rich>
              </c:tx>
              <c:numFmt formatCode="0.0%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0632140274765"/>
                      <c:h val="0.17350978355598534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3"/>
              <c:layout>
                <c:manualLayout>
                  <c:x val="-0.14303836767895878"/>
                  <c:y val="-7.0638928541582532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73B3329F-341B-4D78-8F89-E0ED768DB6B7}" type="CATEGORYNAME">
                      <a:rPr lang="ru-RU" sz="1200" baseline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aseline="0" dirty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t>
</a:t>
                    </a:r>
                    <a:fld id="{F4F27018-9587-4D4D-A4AE-E09E8E155C95}" type="PERCENTAGE">
                      <a:rPr lang="ru-RU" sz="1200" baseline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aseline="0" dirty="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c:rich>
              </c:tx>
              <c:numFmt formatCode="0.0%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994766811279825"/>
                      <c:h val="0.11132515038177443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4"/>
              <c:layout>
                <c:manualLayout>
                  <c:x val="-0.12220051518438178"/>
                  <c:y val="-0.2399829895382298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4F01220D-75F4-43BC-A9E3-7A9A476DAEB3}" type="CATEGORYNAME">
                      <a:rPr lang="ru-RU" sz="1200" baseline="0">
                        <a:solidFill>
                          <a:srgbClr val="00B05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aseline="0" dirty="0">
                        <a:solidFill>
                          <a:srgbClr val="00B050"/>
                        </a:solidFill>
                      </a:rPr>
                      <a:t>
</a:t>
                    </a:r>
                    <a:fld id="{5C59928D-9063-44D8-9E81-0F70C89F8CCD}" type="PERCENTAGE">
                      <a:rPr lang="ru-RU" sz="1200" baseline="0">
                        <a:solidFill>
                          <a:srgbClr val="00B05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aseline="0" dirty="0">
                      <a:solidFill>
                        <a:srgbClr val="00B050"/>
                      </a:solidFill>
                    </a:endParaRPr>
                  </a:p>
                </c:rich>
              </c:tx>
              <c:numFmt formatCode="0.0%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496682935647143"/>
                      <c:h val="0.16947059139929538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5"/>
              <c:layout>
                <c:manualLayout>
                  <c:x val="-0.10890559472161966"/>
                  <c:y val="-0.3582156117344685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F4E1DDB7-39C8-427F-9D78-57DA1FD5EF15}" type="CATEGORYNAME">
                      <a:rPr lang="ru-RU" sz="1200" b="1" i="0" u="none" strike="noStrike" kern="1200" baseline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200" b="1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</a:rPr>
                      <a:t>
</a:t>
                    </a:r>
                    <a:fld id="{F8935021-C963-4703-82AF-A8DD1DC5CBE4}" type="PERCENTAGE">
                      <a:rPr lang="ru-RU" sz="1200" b="1" i="0" u="none" strike="noStrike" kern="1200" baseline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200" b="1" i="0" u="none" strike="noStrike" kern="1200" baseline="0" dirty="0" smtClean="0">
                      <a:solidFill>
                        <a:srgbClr val="C00000"/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006218365871293"/>
                      <c:h val="0.10714874109093514"/>
                    </c:manualLayout>
                  </c15:layout>
                  <c15:dlblFieldTable/>
                  <c15:showDataLabelsRange val="0"/>
                </c:ext>
              </c:extLst>
            </c:dLbl>
            <c:numFmt formatCode="0.0%" sourceLinked="0"/>
            <c:spPr>
              <a:solidFill>
                <a:sysClr val="window" lastClr="FFFFFF">
                  <a:alpha val="38000"/>
                </a:sysClr>
              </a:solidFill>
              <a:ln>
                <a:solidFill>
                  <a:srgbClr val="1F497D">
                    <a:alpha val="74000"/>
                  </a:srgbClr>
                </a:solidFill>
              </a:ln>
              <a:effectLst>
                <a:glow>
                  <a:srgbClr val="4F81BD"/>
                </a:glow>
                <a:softEdge rad="0"/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Лист1!$A$2:$A$17</c:f>
              <c:strCache>
                <c:ptCount val="16"/>
                <c:pt idx="0">
                  <c:v>Производство нефтепродуктов</c:v>
                </c:pt>
                <c:pt idx="1">
                  <c:v>Добыча полезных ископаемых</c:v>
                </c:pt>
                <c:pt idx="2">
                  <c:v>Производство транспортных средств</c:v>
                </c:pt>
                <c:pt idx="3">
                  <c:v>Обеспечение
 эл/эн, газом, паром</c:v>
                </c:pt>
                <c:pt idx="4">
                  <c:v>Химическое производство</c:v>
                </c:pt>
                <c:pt idx="5">
                  <c:v>Производство
лекарственных средств</c:v>
                </c:pt>
                <c:pt idx="6">
                  <c:v>Производство
пищевых продуктов</c:v>
                </c:pt>
                <c:pt idx="7">
                  <c:v>Водоснабжение, водоотведение, утилизация отходов</c:v>
                </c:pt>
                <c:pt idx="8">
                  <c:v>Производство прочих минеральных продуктов</c:v>
                </c:pt>
                <c:pt idx="9">
                  <c:v>Производство машин, оборудования</c:v>
                </c:pt>
                <c:pt idx="10">
                  <c:v>Производство компьютеров и электронных изделий</c:v>
                </c:pt>
                <c:pt idx="11">
                  <c:v>Производство электрооборудования</c:v>
                </c:pt>
                <c:pt idx="12">
                  <c:v>Прочее производство (одежда, полиграфия, прочие готовые изделия)</c:v>
                </c:pt>
                <c:pt idx="13">
                  <c:v>Ремонт машин</c:v>
                </c:pt>
                <c:pt idx="14">
                  <c:v>Производство резиновых и пластмассовых изделий</c:v>
                </c:pt>
                <c:pt idx="15">
                  <c:v>Производство
изделий из дерева</c:v>
                </c:pt>
              </c:strCache>
            </c:strRef>
          </c:cat>
          <c:val>
            <c:numRef>
              <c:f>Лист1!$B$2:$B$17</c:f>
              <c:numCache>
                <c:formatCode>#,##0.0</c:formatCode>
                <c:ptCount val="16"/>
                <c:pt idx="0">
                  <c:v>631840502.89999998</c:v>
                </c:pt>
                <c:pt idx="1">
                  <c:v>84898409.099999994</c:v>
                </c:pt>
                <c:pt idx="2" formatCode="#,##0.00">
                  <c:v>78494257.400000006</c:v>
                </c:pt>
                <c:pt idx="3">
                  <c:v>50671690.600000001</c:v>
                </c:pt>
                <c:pt idx="4">
                  <c:v>34483426.899999999</c:v>
                </c:pt>
                <c:pt idx="5">
                  <c:v>21468841.800000001</c:v>
                </c:pt>
                <c:pt idx="6" formatCode="#,##0.00">
                  <c:v>18778843.5</c:v>
                </c:pt>
                <c:pt idx="7">
                  <c:v>11233467.800000001</c:v>
                </c:pt>
                <c:pt idx="8">
                  <c:v>10112988.300000001</c:v>
                </c:pt>
                <c:pt idx="9">
                  <c:v>6840431.2000000002</c:v>
                </c:pt>
                <c:pt idx="10">
                  <c:v>6133975.9000000004</c:v>
                </c:pt>
                <c:pt idx="11">
                  <c:v>4432212.7</c:v>
                </c:pt>
                <c:pt idx="12" formatCode="#,##0.00">
                  <c:v>4435109</c:v>
                </c:pt>
                <c:pt idx="13">
                  <c:v>3755595.2</c:v>
                </c:pt>
                <c:pt idx="14">
                  <c:v>3084141.4</c:v>
                </c:pt>
                <c:pt idx="15">
                  <c:v>938843.4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glow rad="76200">
        <a:schemeClr val="accent1">
          <a:satMod val="175000"/>
          <a:alpha val="38000"/>
        </a:schemeClr>
      </a:glow>
      <a:softEdge rad="0"/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206"/>
      <c:depthPercent val="110"/>
      <c:rAngAx val="0"/>
      <c:perspective val="8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071899855386842"/>
          <c:y val="0.18159859194564254"/>
          <c:w val="0.59166666666666667"/>
          <c:h val="0.582018278186140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206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rgbClr val="8064A2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224E3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7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8"/>
            <c:bubble3D val="0"/>
            <c:spPr>
              <a:solidFill>
                <a:srgbClr val="38948B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9"/>
            <c:bubble3D val="0"/>
            <c:spPr>
              <a:solidFill>
                <a:srgbClr val="F7964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1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2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3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4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5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-3.9601319595083152E-2"/>
                  <c:y val="-0.1773323748512643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9CD24AC2-DC62-4496-BFE5-BCE60060BFAC}" type="CELLRANGE">
                      <a:rPr lang="ru-RU" sz="1800" baseline="0" dirty="0">
                        <a:solidFill>
                          <a:srgbClr val="002060"/>
                        </a:solidFill>
                      </a:rPr>
                      <a:pPr>
                        <a:defRPr sz="1600"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baseline="0" dirty="0">
                        <a:solidFill>
                          <a:srgbClr val="002060"/>
                        </a:solidFill>
                      </a:rPr>
                      <a:t> </a:t>
                    </a:r>
                    <a:fld id="{B057CFBD-853D-484D-A640-3A557F49ACCF}" type="CATEGORYNAME">
                      <a:rPr lang="ru-RU" sz="1200" baseline="0" dirty="0">
                        <a:solidFill>
                          <a:srgbClr val="002060"/>
                        </a:solidFill>
                      </a:rPr>
                      <a:pPr>
                        <a:defRPr sz="1600"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baseline="0" dirty="0">
                      <a:solidFill>
                        <a:srgbClr val="002060"/>
                      </a:solidFill>
                    </a:endParaRPr>
                  </a:p>
                </c:rich>
              </c:tx>
              <c:numFmt formatCode="General" sourceLinked="0"/>
              <c:spPr>
                <a:xfrm>
                  <a:off x="248539" y="1877519"/>
                  <a:ext cx="1725731" cy="901826"/>
                </a:xfrm>
                <a:solidFill>
                  <a:sysClr val="window" lastClr="FFFFFF">
                    <a:alpha val="38000"/>
                  </a:sysClr>
                </a:solidFill>
                <a:ln w="9525" cap="flat" cmpd="sng" algn="ctr">
                  <a:solidFill>
                    <a:srgbClr val="1F497D">
                      <a:alpha val="74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5597713304410701"/>
                      <c:h val="0.1462743767379516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"/>
              <c:layout>
                <c:manualLayout>
                  <c:x val="-9.7180630874909621E-2"/>
                  <c:y val="-0.1549165296634196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8C219997-C90D-4DE6-BCE5-C7A756BFF1CE}" type="CELLRANGE">
                      <a:rPr lang="ru-RU" sz="1800" baseline="0" dirty="0">
                        <a:solidFill>
                          <a:srgbClr val="C0000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200" baseline="0" dirty="0">
                        <a:solidFill>
                          <a:srgbClr val="C00000"/>
                        </a:solidFill>
                      </a:rPr>
                      <a:t> </a:t>
                    </a:r>
                    <a:fld id="{A92DB235-523E-46B8-A040-A4F56C1626D9}" type="CATEGORYNAME">
                      <a:rPr lang="ru-RU" sz="1200" baseline="0" dirty="0">
                        <a:solidFill>
                          <a:srgbClr val="C0000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200" baseline="0" dirty="0">
                      <a:solidFill>
                        <a:srgbClr val="C00000"/>
                      </a:solidFill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763024222704265"/>
                      <c:h val="0.10278336326472136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2"/>
              <c:layout>
                <c:manualLayout>
                  <c:x val="-3.2078949746926974E-2"/>
                  <c:y val="-5.8491551420699839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EE51EA40-CB1F-4BB6-A48F-6DA05C5FF4E3}" type="CELLRANGE">
                      <a:rPr lang="ru-RU" sz="1800" baseline="0" dirty="0"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200" baseline="0" dirty="0"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 </a:t>
                    </a:r>
                    <a:fld id="{9294EFE0-AACF-49D3-9FF1-4AB215C4E32E}" type="CATEGORYNAME">
                      <a:rPr lang="ru-RU" sz="1200" baseline="0" dirty="0"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200" baseline="0" dirty="0"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5734146782357192"/>
                      <c:h val="0.14454534602024488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3"/>
              <c:layout>
                <c:manualLayout>
                  <c:x val="3.0893167028199567E-2"/>
                  <c:y val="-9.6604319916747013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49FB0C87-A1A7-4D4B-A1C0-8C25D8775E63}" type="CELLRANGE">
                      <a:rPr lang="ru-RU" sz="1800" b="1" i="0" u="none" strike="noStrike" kern="1200" baseline="0" dirty="0" smtClean="0">
                        <a:solidFill>
                          <a:srgbClr val="8064A2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200" b="1" i="0" u="none" strike="noStrike" kern="1200" baseline="0" dirty="0" smtClean="0">
                        <a:solidFill>
                          <a:srgbClr val="8064A2"/>
                        </a:solidFill>
                        <a:latin typeface="Times New Roman" panose="02020603050405020304" pitchFamily="18" charset="0"/>
                      </a:rPr>
                      <a:t> </a:t>
                    </a:r>
                    <a:fld id="{426757C9-610B-4A39-805C-A1D21A6EF2EA}" type="CATEGORYNAME">
                      <a:rPr lang="ru-RU" sz="1200" b="1" i="0" u="none" strike="noStrike" kern="1200" baseline="0" dirty="0" smtClean="0">
                        <a:solidFill>
                          <a:srgbClr val="8064A2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200" b="1" i="0" u="none" strike="noStrike" kern="1200" baseline="0" dirty="0" smtClean="0">
                      <a:solidFill>
                        <a:srgbClr val="8064A2"/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General" sourceLinked="0"/>
              <c:spPr>
                <a:xfrm>
                  <a:off x="3941892" y="292100"/>
                  <a:ext cx="1425308" cy="834666"/>
                </a:xfrm>
                <a:solidFill>
                  <a:sysClr val="window" lastClr="FFFFFF">
                    <a:alpha val="38000"/>
                  </a:sysClr>
                </a:solidFill>
                <a:ln w="9525" cap="flat" cmpd="sng" algn="ctr">
                  <a:solidFill>
                    <a:srgbClr val="1F497D">
                      <a:alpha val="74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2882393347794652"/>
                      <c:h val="0.1353812883629151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4"/>
              <c:layout>
                <c:manualLayout>
                  <c:x val="-4.1110809833694952E-2"/>
                  <c:y val="-3.8093174318735948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594C58F6-2779-4C06-8418-CAA7BE451BDA}" type="CELLRANGE">
                      <a:rPr lang="ru-RU" sz="1800" baseline="0" dirty="0"/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200" baseline="0" dirty="0"/>
                      <a:t> </a:t>
                    </a:r>
                    <a:fld id="{FED9B0B1-9853-4983-B84E-1469C1DBA464}" type="CATEGORYNAME">
                      <a:rPr lang="ru-RU" sz="1200" baseline="0" dirty="0"/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200" baseline="0" dirty="0"/>
                  </a:p>
                </c:rich>
              </c:tx>
              <c:numFmt formatCode="General" sourceLinked="0"/>
              <c:spPr>
                <a:xfrm>
                  <a:off x="5465428" y="266700"/>
                  <a:ext cx="1589380" cy="754128"/>
                </a:xfrm>
                <a:solidFill>
                  <a:sysClr val="window" lastClr="FFFFFF">
                    <a:alpha val="38000"/>
                  </a:sysClr>
                </a:solidFill>
                <a:ln w="9525" cap="flat" cmpd="sng" algn="ctr">
                  <a:solidFill>
                    <a:srgbClr val="1F497D">
                      <a:alpha val="74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365328994938539"/>
                      <c:h val="0.12231807088366667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5"/>
              <c:layout>
                <c:manualLayout>
                  <c:x val="4.1093049530007149E-2"/>
                  <c:y val="-6.254241477792500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E30B37D9-9979-4B90-9ECA-09634A37B688}" type="CELLRANGE">
                      <a:rPr lang="ru-RU" sz="1800" b="1" i="0" u="none" strike="noStrike" kern="1200" baseline="0" dirty="0" smtClean="0">
                        <a:solidFill>
                          <a:srgbClr val="224E31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800" b="1" i="0" u="none" strike="noStrike" kern="1200" baseline="0" dirty="0" smtClean="0">
                        <a:solidFill>
                          <a:srgbClr val="224E31"/>
                        </a:solidFill>
                        <a:latin typeface="Times New Roman" panose="02020603050405020304" pitchFamily="18" charset="0"/>
                      </a:rPr>
                      <a:t> </a:t>
                    </a:r>
                    <a:fld id="{34ADDB0E-0C7A-4F9F-91B2-BF8C6106EA7A}" type="CATEGORYNAME">
                      <a:rPr lang="ru-RU" sz="1200" b="1" i="0" u="none" strike="noStrike" kern="1200" baseline="0" dirty="0" smtClean="0">
                        <a:solidFill>
                          <a:srgbClr val="224E31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800" b="1" i="0" u="none" strike="noStrike" kern="1200" baseline="0" dirty="0" smtClean="0">
                      <a:solidFill>
                        <a:srgbClr val="224E31"/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5541404318643356"/>
                      <c:h val="0.15072902527738463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6"/>
              <c:layout>
                <c:manualLayout>
                  <c:x val="0.13472916666666668"/>
                  <c:y val="-0.10436419680197441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3290A9BC-D066-4502-877D-547456E1AF24}" type="CELLRANGE">
                      <a:rPr lang="ru-RU" sz="1800" baseline="0" dirty="0"/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200" baseline="0" dirty="0"/>
                      <a:t> </a:t>
                    </a:r>
                    <a:fld id="{302C5C3A-AF2B-44A5-8E0C-384A06C2A271}" type="CATEGORYNAME">
                      <a:rPr lang="ru-RU" sz="1200" baseline="0" dirty="0"/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200" baseline="0" dirty="0"/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610403109182934"/>
                      <c:h val="0.1163940983283225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7"/>
              <c:layout>
                <c:manualLayout>
                  <c:x val="5.2002304772234102E-2"/>
                  <c:y val="-0.11335629192007401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EAB0A2D8-C1F3-4FDB-ACB8-153FAB459600}" type="CELLRANGE">
                      <a:rPr lang="ru-RU" sz="1800" baseline="0" dirty="0">
                        <a:solidFill>
                          <a:srgbClr val="C0000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800" baseline="0" dirty="0">
                        <a:solidFill>
                          <a:srgbClr val="C00000"/>
                        </a:solidFill>
                      </a:rPr>
                      <a:t> </a:t>
                    </a:r>
                    <a:fld id="{61B37F81-86C8-4A98-86CF-D95D9B366BEB}" type="CATEGORYNAME">
                      <a:rPr lang="ru-RU" sz="1200" baseline="0" dirty="0">
                        <a:solidFill>
                          <a:srgbClr val="C0000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800" baseline="0" dirty="0">
                      <a:solidFill>
                        <a:srgbClr val="C00000"/>
                      </a:solidFill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2133649674620387"/>
                      <c:h val="0.11577612393484571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8"/>
              <c:layout>
                <c:manualLayout>
                  <c:x val="2.5665762834417762E-2"/>
                  <c:y val="-8.09095545004756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F1A94148-0B30-48EE-B644-BEEAD95434DA}" type="CELLRANGE">
                      <a:rPr lang="ru-RU" sz="1800" b="1" i="0" u="none" strike="noStrike" kern="1200" baseline="0" dirty="0" smtClean="0">
                        <a:solidFill>
                          <a:srgbClr val="38948B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800" b="1" i="0" u="none" strike="noStrike" kern="1200" baseline="0" dirty="0" smtClean="0">
                        <a:solidFill>
                          <a:srgbClr val="38948B"/>
                        </a:solidFill>
                        <a:latin typeface="Times New Roman" panose="02020603050405020304" pitchFamily="18" charset="0"/>
                      </a:rPr>
                      <a:t> </a:t>
                    </a:r>
                    <a:fld id="{B7B6481F-5FE6-460F-BC81-638CC375CA0C}" type="CATEGORYNAME">
                      <a:rPr lang="ru-RU" sz="1200" b="1" i="0" u="none" strike="noStrike" kern="1200" baseline="0" dirty="0" smtClean="0">
                        <a:solidFill>
                          <a:srgbClr val="38948B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800" b="1" i="0" u="none" strike="noStrike" kern="1200" baseline="0" dirty="0" smtClean="0">
                      <a:solidFill>
                        <a:srgbClr val="38948B"/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1470137382501808"/>
                      <c:h val="0.10410970813442451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9"/>
              <c:layout>
                <c:manualLayout>
                  <c:x val="2.7189895155459148E-2"/>
                  <c:y val="-2.588972092860303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B590CC60-9096-417D-8A78-6A98CACAE7CE}" type="CELLRANGE">
                      <a:rPr lang="ru-RU" sz="1800" b="1" i="0" u="none" strike="noStrike" kern="12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200" b="1" i="0" u="none" strike="noStrike" kern="12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</a:rPr>
                      <a:t> </a:t>
                    </a:r>
                    <a:fld id="{1BAD1CC8-884B-4789-8E4E-E9261F68DE0C}" type="CATEGORYNAME">
                      <a:rPr lang="ru-RU" sz="1200" b="1" i="0" u="none" strike="noStrike" kern="12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200" b="1" i="0" u="none" strike="noStrike" kern="1200" baseline="0" dirty="0" smtClean="0">
                      <a:solidFill>
                        <a:schemeClr val="accent6">
                          <a:lumMod val="75000"/>
                        </a:schemeClr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1423635213304409"/>
                      <c:h val="9.2346784521898678E-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0"/>
              <c:layout>
                <c:manualLayout>
                  <c:x val="-1.9273680404916848E-2"/>
                  <c:y val="1.766693094128035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A1E396E1-83E5-4675-BA70-4CC702BADB16}" type="CELLRANGE">
                      <a:rPr lang="ru-RU" sz="1800" b="1" i="0" u="none" strike="noStrike" kern="1200" baseline="0" dirty="0" smtClean="0">
                        <a:solidFill>
                          <a:srgbClr val="4BACC6">
                            <a:lumMod val="60000"/>
                          </a:srgbClr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200" b="1" i="0" u="none" strike="noStrike" kern="1200" baseline="0" dirty="0" smtClean="0">
                        <a:solidFill>
                          <a:srgbClr val="4BACC6">
                            <a:lumMod val="60000"/>
                          </a:srgbClr>
                        </a:solidFill>
                        <a:latin typeface="Times New Roman" panose="02020603050405020304" pitchFamily="18" charset="0"/>
                      </a:rPr>
                      <a:t> </a:t>
                    </a:r>
                    <a:fld id="{CF3B1E29-07C0-457D-8291-94A88C22E37B}" type="CATEGORYNAME">
                      <a:rPr lang="ru-RU" sz="1200" b="1" i="0" u="none" strike="noStrike" kern="1200" baseline="0" dirty="0" smtClean="0">
                        <a:solidFill>
                          <a:srgbClr val="4BACC6">
                            <a:lumMod val="60000"/>
                          </a:srgbClr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200" b="1" i="0" u="none" strike="noStrike" kern="1200" baseline="0" dirty="0" smtClean="0">
                      <a:solidFill>
                        <a:srgbClr val="4BACC6">
                          <a:lumMod val="60000"/>
                        </a:srgbClr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3446628705712219"/>
                      <c:h val="9.1264923838305465E-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1"/>
              <c:layout>
                <c:manualLayout>
                  <c:x val="-4.862789226319595E-2"/>
                  <c:y val="4.9027590529193692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A7F7F2F5-32B9-4C7D-A325-C47C904E3785}" type="CELLRANGE">
                      <a:rPr lang="ru-RU" sz="1800" baseline="0" dirty="0"/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200" baseline="0" dirty="0"/>
                      <a:t> </a:t>
                    </a:r>
                    <a:fld id="{12E77AF9-DFF8-41DC-8B0E-7FA76F848017}" type="CATEGORYNAME">
                      <a:rPr lang="ru-RU" sz="1200" baseline="0" dirty="0"/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200" baseline="0" dirty="0"/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2128814172089661"/>
                      <c:h val="9.2363328718259474E-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2"/>
              <c:layout>
                <c:manualLayout>
                  <c:x val="-3.9303461677512655E-2"/>
                  <c:y val="0.1394224842765254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198504CA-CD31-4078-A8A8-FCDB55D0AC3F}" type="CELLRANGE">
                      <a:rPr lang="ru-RU" sz="1800" baseline="0" dirty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800" baseline="0" dirty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 </a:t>
                    </a:r>
                    <a:fld id="{3B711B5E-C619-42C0-94D5-0529B3BA00F8}" type="CATEGORYNAME">
                      <a:rPr lang="ru-RU" sz="1200" baseline="0" dirty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800" baseline="0" dirty="0">
                      <a:solidFill>
                        <a:schemeClr val="accent5">
                          <a:lumMod val="50000"/>
                        </a:schemeClr>
                      </a:solidFill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981507592190886"/>
                      <c:h val="0.11583224444406959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3"/>
              <c:layout>
                <c:manualLayout>
                  <c:x val="-3.2843139913232101E-2"/>
                  <c:y val="0.14047174316140779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4DDEAE05-EB5F-4617-A50A-9CC9DA7190D8}" type="CELLRANGE">
                      <a:rPr lang="ru-RU" sz="1800" baseline="0" dirty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200" baseline="0" dirty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t> </a:t>
                    </a:r>
                    <a:fld id="{B13C4176-ABD5-4515-B628-32C20C4721B9}" type="CATEGORYNAME">
                      <a:rPr lang="ru-RU" sz="1200" baseline="0" dirty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200" baseline="0" dirty="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994766811279825"/>
                      <c:h val="0.11132515038177443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4"/>
              <c:layout>
                <c:manualLayout>
                  <c:x val="1.2099963846710051E-2"/>
                  <c:y val="1.5034457343871446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4AAA7512-C2EF-42CA-88CF-2A80732466C1}" type="CELLRANGE">
                      <a:rPr lang="ru-RU" sz="1800" baseline="0" dirty="0">
                        <a:solidFill>
                          <a:srgbClr val="00B05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800" baseline="0" dirty="0">
                        <a:solidFill>
                          <a:srgbClr val="00B050"/>
                        </a:solidFill>
                      </a:rPr>
                      <a:t> </a:t>
                    </a:r>
                    <a:fld id="{69DAB951-A2DC-4838-91F8-B0EE3C5BA7BC}" type="CATEGORYNAME">
                      <a:rPr lang="ru-RU" sz="1200" baseline="0" dirty="0">
                        <a:solidFill>
                          <a:srgbClr val="00B050"/>
                        </a:solidFill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800" baseline="0" dirty="0">
                      <a:solidFill>
                        <a:srgbClr val="00B050"/>
                      </a:solidFill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0251563629790312"/>
                      <c:h val="9.9259339036647659E-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5"/>
              <c:layout>
                <c:manualLayout>
                  <c:x val="-0.16542132140274765"/>
                  <c:y val="-1.1079745621626338E-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A1586180-D5AD-49B4-868D-003A7033BFAB}" type="CELLRANGE">
                      <a:rPr lang="ru-RU" sz="1800" b="1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800" b="1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</a:rPr>
                      <a:t> </a:t>
                    </a:r>
                    <a:fld id="{83EBB0ED-3A39-4A97-BA22-0EC3C8AD28FB}" type="CATEGORYNAME">
                      <a:rPr lang="ru-RU" sz="1200" b="1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</a:rPr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800" b="1" i="0" u="none" strike="noStrike" kern="1200" baseline="0" dirty="0" smtClean="0">
                      <a:solidFill>
                        <a:srgbClr val="C00000"/>
                      </a:solidFill>
                      <a:latin typeface="Times New Roman" panose="02020603050405020304" pitchFamily="18" charset="0"/>
                    </a:endParaRPr>
                  </a:p>
                </c:rich>
              </c:tx>
              <c:numFmt formatCode="General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86560014461316"/>
                      <c:h val="0.10683998712796644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6"/>
              <c:layout>
                <c:manualLayout>
                  <c:x val="-0.17045824295010845"/>
                  <c:y val="-0.15346355994773339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296A33DF-D5D9-4E6E-ADE4-B77317CF5FB2}" type="CELLRANGE">
                      <a:rPr lang="ru-RU" sz="1800" dirty="0"/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ru-RU" sz="1200" baseline="0" dirty="0"/>
                      <a:t> </a:t>
                    </a:r>
                    <a:fld id="{2C860E0D-4A06-46B4-BA4D-D8E26FEFAC95}" type="CATEGORYNAME">
                      <a:rPr lang="ru-RU" sz="1200" baseline="0" dirty="0"/>
                      <a:pPr>
                        <a:defRPr sz="160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200" baseline="0" dirty="0"/>
                  </a:p>
                </c:rich>
              </c:tx>
              <c:numFmt formatCode="0" sourceLinked="0"/>
              <c:spPr>
                <a:solidFill>
                  <a:sysClr val="window" lastClr="FFFFFF">
                    <a:alpha val="38000"/>
                  </a:sysClr>
                </a:solidFill>
                <a:ln>
                  <a:solidFill>
                    <a:srgbClr val="1F497D">
                      <a:alpha val="74000"/>
                    </a:srgbClr>
                  </a:solidFill>
                </a:ln>
                <a:effectLst>
                  <a:glow>
                    <a:srgbClr val="4F81BD"/>
                  </a:glow>
                  <a:softEdge rad="0"/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2999611352133045"/>
                      <c:h val="9.1641061008508246E-2"/>
                    </c:manualLayout>
                  </c15:layout>
                  <c15:dlblFieldTable/>
                  <c15:showDataLabelsRange val="1"/>
                </c:ext>
              </c:extLst>
            </c:dLbl>
            <c:numFmt formatCode="General" sourceLinked="0"/>
            <c:spPr>
              <a:solidFill>
                <a:sysClr val="window" lastClr="FFFFFF">
                  <a:alpha val="38000"/>
                </a:sysClr>
              </a:solidFill>
              <a:ln>
                <a:solidFill>
                  <a:srgbClr val="1F497D">
                    <a:alpha val="74000"/>
                  </a:srgbClr>
                </a:solidFill>
              </a:ln>
              <a:effectLst>
                <a:glow>
                  <a:srgbClr val="4F81BD"/>
                </a:glow>
                <a:softEdge rad="0"/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  <c15:showDataLabelsRange val="1"/>
              </c:ext>
            </c:extLst>
          </c:dLbls>
          <c:cat>
            <c:strRef>
              <c:f>Лист1!$A$2:$A$18</c:f>
              <c:strCache>
                <c:ptCount val="17"/>
                <c:pt idx="0">
                  <c:v>Обеспечение
 эл/эн, газом, паром</c:v>
                </c:pt>
                <c:pt idx="1">
                  <c:v>Ремонт машин</c:v>
                </c:pt>
                <c:pt idx="2">
                  <c:v>Производство компьютеров и электронных изделий</c:v>
                </c:pt>
                <c:pt idx="3">
                  <c:v>Производство
пищевых продуктов</c:v>
                </c:pt>
                <c:pt idx="4">
                  <c:v>Добыча полезных ископаемых</c:v>
                </c:pt>
                <c:pt idx="5">
                  <c:v>Производство транспортных средств</c:v>
                </c:pt>
                <c:pt idx="6">
                  <c:v>Производство прочих минеральных продуктов</c:v>
                </c:pt>
                <c:pt idx="7">
                  <c:v>Водоснабжение, водоотведение, утилизация отходов</c:v>
                </c:pt>
                <c:pt idx="8">
                  <c:v>Производство прочих готовых изделий</c:v>
                </c:pt>
                <c:pt idx="9">
                  <c:v>Производство резиновых и пластмассовых изделий</c:v>
                </c:pt>
                <c:pt idx="10">
                  <c:v>Химическое производство</c:v>
                </c:pt>
                <c:pt idx="11">
                  <c:v>Производство машин, оборудования</c:v>
                </c:pt>
                <c:pt idx="12">
                  <c:v>Производство нефтепродуктов</c:v>
                </c:pt>
                <c:pt idx="13">
                  <c:v>Производство электрооборудования</c:v>
                </c:pt>
                <c:pt idx="14">
                  <c:v>Производство
изделий из дерева и мебели</c:v>
                </c:pt>
                <c:pt idx="15">
                  <c:v>Производство
лекарственных средств</c:v>
                </c:pt>
                <c:pt idx="16">
                  <c:v>Полиграфия</c:v>
                </c:pt>
              </c:strCache>
            </c:strRef>
          </c:cat>
          <c:val>
            <c:numRef>
              <c:f>Лист1!$B$2:$B$18</c:f>
              <c:numCache>
                <c:formatCode>0</c:formatCode>
                <c:ptCount val="17"/>
                <c:pt idx="0">
                  <c:v>19</c:v>
                </c:pt>
                <c:pt idx="1">
                  <c:v>17</c:v>
                </c:pt>
                <c:pt idx="2">
                  <c:v>12</c:v>
                </c:pt>
                <c:pt idx="3">
                  <c:v>10</c:v>
                </c:pt>
                <c:pt idx="4">
                  <c:v>10</c:v>
                </c:pt>
                <c:pt idx="5">
                  <c:v>9</c:v>
                </c:pt>
                <c:pt idx="6">
                  <c:v>9</c:v>
                </c:pt>
                <c:pt idx="7">
                  <c:v>8</c:v>
                </c:pt>
                <c:pt idx="8">
                  <c:v>8</c:v>
                </c:pt>
                <c:pt idx="9">
                  <c:v>6</c:v>
                </c:pt>
                <c:pt idx="10">
                  <c:v>5</c:v>
                </c:pt>
                <c:pt idx="11">
                  <c:v>5</c:v>
                </c:pt>
                <c:pt idx="12">
                  <c:v>4</c:v>
                </c:pt>
                <c:pt idx="13">
                  <c:v>3</c:v>
                </c:pt>
                <c:pt idx="14">
                  <c:v>3</c:v>
                </c:pt>
                <c:pt idx="15">
                  <c:v>2</c:v>
                </c:pt>
                <c:pt idx="16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Лист1!$B$2:$B$18</c15:f>
                <c15:dlblRangeCache>
                  <c:ptCount val="17"/>
                  <c:pt idx="0">
                    <c:v>19</c:v>
                  </c:pt>
                  <c:pt idx="1">
                    <c:v>17</c:v>
                  </c:pt>
                  <c:pt idx="2">
                    <c:v>12</c:v>
                  </c:pt>
                  <c:pt idx="3">
                    <c:v>10</c:v>
                  </c:pt>
                  <c:pt idx="4">
                    <c:v>10</c:v>
                  </c:pt>
                  <c:pt idx="5">
                    <c:v>9</c:v>
                  </c:pt>
                  <c:pt idx="6">
                    <c:v>9</c:v>
                  </c:pt>
                  <c:pt idx="7">
                    <c:v>8</c:v>
                  </c:pt>
                  <c:pt idx="8">
                    <c:v>8</c:v>
                  </c:pt>
                  <c:pt idx="9">
                    <c:v>6</c:v>
                  </c:pt>
                  <c:pt idx="10">
                    <c:v>5</c:v>
                  </c:pt>
                  <c:pt idx="11">
                    <c:v>5</c:v>
                  </c:pt>
                  <c:pt idx="12">
                    <c:v>4</c:v>
                  </c:pt>
                  <c:pt idx="13">
                    <c:v>3</c:v>
                  </c:pt>
                  <c:pt idx="14">
                    <c:v>3</c:v>
                  </c:pt>
                  <c:pt idx="15">
                    <c:v>2</c:v>
                  </c:pt>
                  <c:pt idx="16">
                    <c:v>2</c:v>
                  </c:pt>
                </c15:dlblRangeCache>
              </c15:datalabelsRange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glow rad="76200">
        <a:schemeClr val="accent1">
          <a:satMod val="175000"/>
          <a:alpha val="38000"/>
        </a:schemeClr>
      </a:glow>
      <a:softEdge rad="0"/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46000">
                  <a:schemeClr val="accent1">
                    <a:lumMod val="95000"/>
                    <a:lumOff val="5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0">
              <a:solidFill>
                <a:prstClr val="white">
                  <a:lumMod val="75000"/>
                </a:prstClr>
              </a:solidFill>
            </a:ln>
            <a:effectLst/>
            <a:sp3d>
              <a:contourClr>
                <a:prstClr val="white">
                  <a:lumMod val="75000"/>
                </a:prstClr>
              </a:contourClr>
            </a:sp3d>
          </c:spPr>
          <c:invertIfNegative val="1"/>
          <c:cat>
            <c:strRef>
              <c:f>Лист1!$A$2:$A$16</c:f>
              <c:strCache>
                <c:ptCount val="15"/>
                <c:pt idx="0">
                  <c:v>Производство изделий из дерева</c:v>
                </c:pt>
                <c:pt idx="1">
                  <c:v>Полиграфия</c:v>
                </c:pt>
                <c:pt idx="2">
                  <c:v>Хим. производство</c:v>
                </c:pt>
                <c:pt idx="3">
                  <c:v>Производство резиновых и пластмассовых изделий</c:v>
                </c:pt>
                <c:pt idx="4">
                  <c:v>Производство транспортных средств</c:v>
                </c:pt>
                <c:pt idx="5">
                  <c:v>Производство пищевых продуктов</c:v>
                </c:pt>
                <c:pt idx="6">
                  <c:v>Водоснабжение, водоотведение, утилизация отходов</c:v>
                </c:pt>
                <c:pt idx="7">
                  <c:v>Обеспечение эл/эн, газом, паром</c:v>
                </c:pt>
                <c:pt idx="8">
                  <c:v>Производство электрооборудования</c:v>
                </c:pt>
                <c:pt idx="9">
                  <c:v>Производство машин, оборудования</c:v>
                </c:pt>
                <c:pt idx="10">
                  <c:v>Производство компьютеров, электронных и оптических изделий</c:v>
                </c:pt>
                <c:pt idx="11">
                  <c:v>Производство прочих минеральных продуктов</c:v>
                </c:pt>
                <c:pt idx="12">
                  <c:v>Добыча полезных ископаемых</c:v>
                </c:pt>
                <c:pt idx="13">
                  <c:v>Производство лекарственных средств</c:v>
                </c:pt>
                <c:pt idx="14">
                  <c:v>Производство нефтепродуктов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35.4</c:v>
                </c:pt>
                <c:pt idx="1">
                  <c:v>80.2</c:v>
                </c:pt>
                <c:pt idx="2">
                  <c:v>103.3</c:v>
                </c:pt>
                <c:pt idx="3">
                  <c:v>103.3</c:v>
                </c:pt>
                <c:pt idx="4">
                  <c:v>105.1</c:v>
                </c:pt>
                <c:pt idx="5">
                  <c:v>105.4</c:v>
                </c:pt>
                <c:pt idx="6">
                  <c:v>105.6</c:v>
                </c:pt>
                <c:pt idx="7">
                  <c:v>106.1</c:v>
                </c:pt>
                <c:pt idx="8">
                  <c:v>109.2</c:v>
                </c:pt>
                <c:pt idx="9">
                  <c:v>110</c:v>
                </c:pt>
                <c:pt idx="10">
                  <c:v>112.1</c:v>
                </c:pt>
                <c:pt idx="11">
                  <c:v>113.7</c:v>
                </c:pt>
                <c:pt idx="12">
                  <c:v>116.2</c:v>
                </c:pt>
                <c:pt idx="13">
                  <c:v>124.4</c:v>
                </c:pt>
                <c:pt idx="14">
                  <c:v>136.30000000000001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gapDepth val="121"/>
        <c:shape val="box"/>
        <c:axId val="303343392"/>
        <c:axId val="303343952"/>
        <c:axId val="0"/>
      </c:bar3DChart>
      <c:catAx>
        <c:axId val="3033433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3343952"/>
        <c:crossesAt val="100"/>
        <c:auto val="0"/>
        <c:lblAlgn val="ctr"/>
        <c:lblOffset val="100"/>
        <c:noMultiLvlLbl val="0"/>
      </c:catAx>
      <c:valAx>
        <c:axId val="303343952"/>
        <c:scaling>
          <c:orientation val="minMax"/>
          <c:max val="200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crossAx val="303343392"/>
        <c:crosses val="autoZero"/>
        <c:crossBetween val="between"/>
        <c:min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5400000" vert="horz" anchor="t" anchorCtr="1"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10"/>
      <c:rAngAx val="0"/>
      <c:perspective val="1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2727196195141933E-2"/>
          <c:y val="0.18422049491154263"/>
          <c:w val="0.84856055042837875"/>
          <c:h val="0.6759287455342980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 том числе обрабатывающие производства</c:v>
                </c:pt>
              </c:strCache>
            </c:strRef>
          </c:tx>
          <c:spPr>
            <a:gradFill>
              <a:gsLst>
                <a:gs pos="0">
                  <a:schemeClr val="accent5">
                    <a:lumMod val="40000"/>
                    <a:lumOff val="60000"/>
                  </a:schemeClr>
                </a:gs>
                <a:gs pos="18000">
                  <a:schemeClr val="accent5">
                    <a:lumMod val="60000"/>
                    <a:lumOff val="40000"/>
                  </a:schemeClr>
                </a:gs>
                <a:gs pos="72000">
                  <a:schemeClr val="accent5">
                    <a:lumMod val="75000"/>
                  </a:schemeClr>
                </a:gs>
                <a:gs pos="45000">
                  <a:schemeClr val="accent5">
                    <a:lumMod val="74000"/>
                    <a:lumOff val="26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/>
          </c:spPr>
          <c:invertIfNegative val="0"/>
          <c:dLbls>
            <c:dLbl>
              <c:idx val="0"/>
              <c:layout>
                <c:manualLayout>
                  <c:x val="2.8029262253984159E-2"/>
                  <c:y val="0.234753352249387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220122506827589E-2"/>
                  <c:y val="0.221264442080693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За 2017 год</c:v>
                </c:pt>
                <c:pt idx="1">
                  <c:v>За 2018 год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58140</c:v>
                </c:pt>
                <c:pt idx="1">
                  <c:v>57573</c:v>
                </c:pt>
              </c:numCache>
            </c:numRef>
          </c:val>
          <c:shape val="coneToMax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Промышленность, всего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60000"/>
                    <a:lumOff val="40000"/>
                  </a:schemeClr>
                </a:gs>
                <a:gs pos="72000">
                  <a:schemeClr val="accent1">
                    <a:lumMod val="75000"/>
                  </a:schemeClr>
                </a:gs>
                <a:gs pos="48000">
                  <a:schemeClr val="accent1">
                    <a:lumMod val="8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9.0078259021129634E-2"/>
                  <c:y val="6.1130773771794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083860392142673E-2"/>
                  <c:y val="5.4795913370639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За 2017 год</c:v>
                </c:pt>
                <c:pt idx="1">
                  <c:v>За 2018 год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78678</c:v>
                </c:pt>
                <c:pt idx="1">
                  <c:v>78882</c:v>
                </c:pt>
              </c:numCache>
            </c:numRef>
          </c:val>
          <c:shape val="coneToMax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gapDepth val="53"/>
        <c:shape val="box"/>
        <c:axId val="127116608"/>
        <c:axId val="127115488"/>
        <c:axId val="127162896"/>
      </c:bar3DChart>
      <c:catAx>
        <c:axId val="12711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ru-RU"/>
          </a:p>
        </c:txPr>
        <c:crossAx val="127115488"/>
        <c:crosses val="autoZero"/>
        <c:auto val="1"/>
        <c:lblAlgn val="ctr"/>
        <c:lblOffset val="100"/>
        <c:noMultiLvlLbl val="0"/>
      </c:catAx>
      <c:valAx>
        <c:axId val="127115488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27116608"/>
        <c:crosses val="autoZero"/>
        <c:crossBetween val="between"/>
      </c:valAx>
      <c:serAx>
        <c:axId val="127162896"/>
        <c:scaling>
          <c:orientation val="minMax"/>
        </c:scaling>
        <c:delete val="1"/>
        <c:axPos val="b"/>
        <c:majorTickMark val="out"/>
        <c:minorTickMark val="none"/>
        <c:tickLblPos val="nextTo"/>
        <c:crossAx val="127115488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2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 prstMaterial="dkEdge"/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 prstMaterial="dkEdge"/>
      </c:spPr>
    </c:backWall>
    <c:plotArea>
      <c:layout>
        <c:manualLayout>
          <c:layoutTarget val="inner"/>
          <c:xMode val="edge"/>
          <c:yMode val="edge"/>
          <c:x val="2.9317055049438951E-2"/>
          <c:y val="0.12768880642572097"/>
          <c:w val="0.89181545275590546"/>
          <c:h val="0.75777461082785991"/>
        </c:manualLayout>
      </c:layout>
      <c:bar3DChart>
        <c:barDir val="col"/>
        <c:grouping val="clustere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Промышленность всего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8000">
                  <a:schemeClr val="accent1">
                    <a:lumMod val="60000"/>
                    <a:lumOff val="40000"/>
                  </a:schemeClr>
                </a:gs>
                <a:gs pos="72000">
                  <a:schemeClr val="accent1">
                    <a:lumMod val="75000"/>
                  </a:schemeClr>
                </a:gs>
                <a:gs pos="45000">
                  <a:schemeClr val="accent1">
                    <a:lumMod val="76000"/>
                    <a:lumOff val="24000"/>
                  </a:schemeClr>
                </a:gs>
                <a:gs pos="100000">
                  <a:schemeClr val="accent1">
                    <a:lumMod val="44000"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7.6238141561506718E-3"/>
                  <c:y val="-2.5250262839571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031395563094537E-2"/>
                  <c:y val="-1.79195470680669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50133</c:v>
                </c:pt>
                <c:pt idx="1">
                  <c:v>52529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в т.ч. обрабатывающее производство</c:v>
                </c:pt>
              </c:strCache>
            </c:strRef>
          </c:tx>
          <c:spPr>
            <a:gradFill>
              <a:gsLst>
                <a:gs pos="0">
                  <a:schemeClr val="accent5">
                    <a:lumMod val="45000"/>
                    <a:lumOff val="55000"/>
                  </a:schemeClr>
                </a:gs>
                <a:gs pos="17000">
                  <a:schemeClr val="accent5">
                    <a:lumMod val="40000"/>
                    <a:lumOff val="60000"/>
                  </a:schemeClr>
                </a:gs>
                <a:gs pos="76000">
                  <a:schemeClr val="accent5">
                    <a:lumMod val="75000"/>
                  </a:schemeClr>
                </a:gs>
                <a:gs pos="39000">
                  <a:schemeClr val="accent5">
                    <a:lumMod val="66000"/>
                    <a:lumOff val="34000"/>
                  </a:schemeClr>
                </a:gs>
                <a:gs pos="100000">
                  <a:schemeClr val="accent5">
                    <a:lumMod val="41000"/>
                  </a:scheme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4.5645419479136425E-2"/>
                  <c:y val="-1.01820305346101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281266760567616"/>
                      <c:h val="5.9498074511131961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4.3853105075045862E-2"/>
                  <c:y val="-1.0787020812372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50059</c:v>
                </c:pt>
                <c:pt idx="1">
                  <c:v>51769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6392272"/>
        <c:axId val="106391712"/>
        <c:axId val="0"/>
      </c:bar3DChart>
      <c:valAx>
        <c:axId val="106391712"/>
        <c:scaling>
          <c:orientation val="minMax"/>
        </c:scaling>
        <c:delete val="1"/>
        <c:axPos val="r"/>
        <c:numFmt formatCode="#,##0" sourceLinked="1"/>
        <c:majorTickMark val="out"/>
        <c:minorTickMark val="none"/>
        <c:tickLblPos val="nextTo"/>
        <c:crossAx val="106392272"/>
        <c:crosses val="max"/>
        <c:crossBetween val="between"/>
      </c:valAx>
      <c:catAx>
        <c:axId val="106392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63917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921568627450981E-2"/>
          <c:y val="0.10014843133929434"/>
          <c:w val="0.91111111111111109"/>
          <c:h val="0.6810162001608821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76200" cap="rnd">
              <a:solidFill>
                <a:schemeClr val="accent5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800000"/>
              </a:solidFill>
              <a:ln w="76200" cap="sq">
                <a:solidFill>
                  <a:schemeClr val="accent1"/>
                </a:solidFill>
                <a:headEnd type="diamond"/>
                <a:tailEnd w="sm" len="med"/>
              </a:ln>
              <a:effectLst/>
            </c:spPr>
          </c:marker>
          <c:dLbls>
            <c:dLbl>
              <c:idx val="0"/>
              <c:layout>
                <c:manualLayout>
                  <c:x val="-4.705392471515267E-2"/>
                  <c:y val="7.05517049818884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4986983150683044E-2"/>
                  <c:y val="6.02068802044854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2">
                        <a:lumMod val="50000"/>
                      </a:schemeClr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1 мес
2018</c:v>
                </c:pt>
                <c:pt idx="1">
                  <c:v>2 мес
2018</c:v>
                </c:pt>
                <c:pt idx="2">
                  <c:v>3 мес
2018</c:v>
                </c:pt>
                <c:pt idx="3">
                  <c:v>4 мес
2018</c:v>
                </c:pt>
                <c:pt idx="4">
                  <c:v>5 мес
2018</c:v>
                </c:pt>
                <c:pt idx="5">
                  <c:v>6 мес
2018</c:v>
                </c:pt>
                <c:pt idx="6">
                  <c:v>7 мес
2018</c:v>
                </c:pt>
                <c:pt idx="7">
                  <c:v>8 мес
2018</c:v>
                </c:pt>
                <c:pt idx="8">
                  <c:v>9 мес
2018</c:v>
                </c:pt>
                <c:pt idx="9">
                  <c:v>10 мес
2018</c:v>
                </c:pt>
                <c:pt idx="10">
                  <c:v>11 мес
2018</c:v>
                </c:pt>
                <c:pt idx="11">
                  <c:v>12 мес
2018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112</c:v>
                </c:pt>
                <c:pt idx="1">
                  <c:v>111.9</c:v>
                </c:pt>
                <c:pt idx="2">
                  <c:v>109.2</c:v>
                </c:pt>
                <c:pt idx="3">
                  <c:v>108.6</c:v>
                </c:pt>
                <c:pt idx="4">
                  <c:v>111.9</c:v>
                </c:pt>
                <c:pt idx="5">
                  <c:v>118.6</c:v>
                </c:pt>
                <c:pt idx="6">
                  <c:v>121.5</c:v>
                </c:pt>
                <c:pt idx="7">
                  <c:v>125</c:v>
                </c:pt>
                <c:pt idx="8">
                  <c:v>125.7</c:v>
                </c:pt>
                <c:pt idx="9">
                  <c:v>124.1</c:v>
                </c:pt>
                <c:pt idx="10">
                  <c:v>123.2</c:v>
                </c:pt>
                <c:pt idx="11">
                  <c:v>125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394512"/>
        <c:axId val="106395072"/>
      </c:lineChart>
      <c:catAx>
        <c:axId val="10639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6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ru-RU"/>
          </a:p>
        </c:txPr>
        <c:crossAx val="106395072"/>
        <c:crosses val="autoZero"/>
        <c:auto val="1"/>
        <c:lblAlgn val="ctr"/>
        <c:lblOffset val="100"/>
        <c:noMultiLvlLbl val="0"/>
      </c:catAx>
      <c:valAx>
        <c:axId val="106395072"/>
        <c:scaling>
          <c:orientation val="minMax"/>
        </c:scaling>
        <c:delete val="1"/>
        <c:axPos val="l"/>
        <c:majorGridlines>
          <c:spPr>
            <a:ln w="9525" cap="rnd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10639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0.12899</cdr:x>
      <cdr:y>0.51579</cdr:y>
    </cdr:from>
    <cdr:to>
      <cdr:x>0.19628</cdr:x>
      <cdr:y>0.63043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241" y="3416973"/>
          <a:ext cx="864039" cy="759492"/>
        </a:xfrm>
        <a:prstGeom xmlns:a="http://schemas.openxmlformats.org/drawingml/2006/main" prst="rect">
          <a:avLst/>
        </a:prstGeom>
        <a:solidFill xmlns:a="http://schemas.openxmlformats.org/drawingml/2006/main">
          <a:srgbClr val="F8F8F8"/>
        </a:solidFill>
      </cdr:spPr>
      <cdr:txBody>
        <a:bodyPr xmlns:a="http://schemas.openxmlformats.org/drawingml/2006/main" wrap="none" rtlCol="0"/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5pPr>
          <a:lvl6pPr marL="22860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6pPr>
          <a:lvl7pPr marL="27432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7pPr>
          <a:lvl8pPr marL="32004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8pPr>
          <a:lvl9pPr marL="36576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9pPr>
        </a:lstStyle>
        <a:p xmlns:a="http://schemas.openxmlformats.org/drawingml/2006/main">
          <a:r>
            <a:rPr lang="ru-RU" sz="3000" b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Уфа</a:t>
          </a:r>
        </a:p>
      </cdr:txBody>
    </cdr:sp>
  </cdr:relSizeAnchor>
  <cdr:relSizeAnchor xmlns:cdr="http://schemas.openxmlformats.org/drawingml/2006/chartDrawing">
    <cdr:from>
      <cdr:x>0.36452</cdr:x>
      <cdr:y>0.06334</cdr:y>
    </cdr:from>
    <cdr:to>
      <cdr:x>0.43574</cdr:x>
      <cdr:y>0.20137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680520" y="4196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2">
                  <a:lumMod val="75000"/>
                </a:schemeClr>
              </a:solidFill>
            </a:rPr>
            <a:t>*</a:t>
          </a:r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По фактическим видам экономической деятельности</a:t>
          </a:r>
          <a:endParaRPr lang="ru-RU" sz="2000" b="1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0.69002</cdr:x>
      <cdr:y>0.00464</cdr:y>
    </cdr:from>
    <cdr:to>
      <cdr:x>0.76962</cdr:x>
      <cdr:y>0.16178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65487" y="26744"/>
          <a:ext cx="918897" cy="9051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300" b="1" dirty="0" smtClean="0">
              <a:solidFill>
                <a:schemeClr val="tx2"/>
              </a:solidFill>
              <a:latin typeface="Arial" panose="020B0604020202020204" pitchFamily="34" charset="0"/>
            </a:rPr>
            <a:t>%  Доля г. Уфа в РБ</a:t>
          </a:r>
          <a:endParaRPr lang="ru-RU" sz="2300" b="1" dirty="0">
            <a:solidFill>
              <a:schemeClr val="tx2"/>
            </a:solidFill>
            <a:latin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0.14748</cdr:x>
      <cdr:y>0.75019</cdr:y>
    </cdr:from>
    <cdr:to>
      <cdr:x>0.22708</cdr:x>
      <cdr:y>0.90732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94111" y="436551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100" b="1" dirty="0" smtClean="0">
              <a:solidFill>
                <a:srgbClr val="0A2C5E"/>
              </a:solidFill>
              <a:latin typeface="Arial" panose="020B0604020202020204" pitchFamily="34" charset="0"/>
            </a:rPr>
            <a:t>56%</a:t>
          </a:r>
          <a:endParaRPr lang="ru-RU" sz="2100" b="1" dirty="0">
            <a:solidFill>
              <a:srgbClr val="0A2C5E"/>
            </a:solidFill>
            <a:latin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0.37315</cdr:x>
      <cdr:y>0.75019</cdr:y>
    </cdr:from>
    <cdr:to>
      <cdr:x>0.45275</cdr:x>
      <cdr:y>0.90732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286399" y="436551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100" b="1" dirty="0" smtClean="0">
              <a:solidFill>
                <a:srgbClr val="0A2C5E"/>
              </a:solidFill>
              <a:latin typeface="Arial" panose="020B0604020202020204" pitchFamily="34" charset="0"/>
            </a:rPr>
            <a:t>54%</a:t>
          </a:r>
          <a:endParaRPr lang="ru-RU" sz="2100" b="1" dirty="0">
            <a:solidFill>
              <a:srgbClr val="0A2C5E"/>
            </a:solidFill>
            <a:latin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0.59254</cdr:x>
      <cdr:y>0.75019</cdr:y>
    </cdr:from>
    <cdr:to>
      <cdr:x>0.67215</cdr:x>
      <cdr:y>0.90732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806679" y="436551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100" b="1" dirty="0" smtClean="0">
              <a:solidFill>
                <a:srgbClr val="0A2C5E"/>
              </a:solidFill>
              <a:latin typeface="Arial" panose="020B0604020202020204" pitchFamily="34" charset="0"/>
            </a:rPr>
            <a:t>57%</a:t>
          </a:r>
          <a:endParaRPr lang="ru-RU" sz="2100" b="1" dirty="0">
            <a:solidFill>
              <a:srgbClr val="0A2C5E"/>
            </a:solidFill>
            <a:latin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0.811</cdr:x>
      <cdr:y>0.77859</cdr:y>
    </cdr:from>
    <cdr:to>
      <cdr:x>0.8906</cdr:x>
      <cdr:y>0.93572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84432" y="4484657"/>
          <a:ext cx="980105" cy="9050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100" b="1" dirty="0" smtClean="0">
              <a:solidFill>
                <a:srgbClr val="0A2C5E"/>
              </a:solidFill>
              <a:latin typeface="Arial" panose="020B0604020202020204" pitchFamily="34" charset="0"/>
            </a:rPr>
            <a:t>59%</a:t>
          </a:r>
          <a:endParaRPr lang="ru-RU" sz="2100" b="1" dirty="0">
            <a:solidFill>
              <a:srgbClr val="0A2C5E"/>
            </a:solidFill>
            <a:latin typeface="Arial" panose="020B0604020202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0.03873</cdr:y>
    </cdr:from>
    <cdr:to>
      <cdr:x>0.49378</cdr:x>
      <cdr:y>0.87976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-576620" y="225692"/>
          <a:ext cx="5735404" cy="49012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нефтепродуктов </a:t>
          </a:r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136,3%</a:t>
          </a:r>
        </a:p>
        <a:p xmlns:a="http://schemas.openxmlformats.org/drawingml/2006/main">
          <a:pPr algn="r"/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лекарственных средств </a:t>
          </a:r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124,4%</a:t>
          </a:r>
        </a:p>
        <a:p xmlns:a="http://schemas.openxmlformats.org/drawingml/2006/main">
          <a:pPr algn="r"/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Добыча полезных ископаемых </a:t>
          </a:r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116,2%</a:t>
          </a:r>
        </a:p>
        <a:p xmlns:a="http://schemas.openxmlformats.org/drawingml/2006/main">
          <a:pPr algn="r"/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минеральных продуктов </a:t>
          </a:r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113,7%</a:t>
          </a:r>
        </a:p>
        <a:p xmlns:a="http://schemas.openxmlformats.org/drawingml/2006/main">
          <a:pPr algn="r"/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компьютеров </a:t>
          </a:r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112,1%</a:t>
          </a:r>
        </a:p>
        <a:p xmlns:a="http://schemas.openxmlformats.org/drawingml/2006/main">
          <a:pPr algn="r"/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машин и оборудования </a:t>
          </a:r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110,0%</a:t>
          </a:r>
        </a:p>
        <a:p xmlns:a="http://schemas.openxmlformats.org/drawingml/2006/main">
          <a:pPr algn="r"/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электрооборудования </a:t>
          </a:r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109,2%</a:t>
          </a:r>
        </a:p>
        <a:p xmlns:a="http://schemas.openxmlformats.org/drawingml/2006/main">
          <a:pPr algn="r"/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Обеспечение электроэнергией, газом </a:t>
          </a:r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106,1%</a:t>
          </a:r>
        </a:p>
        <a:p xmlns:a="http://schemas.openxmlformats.org/drawingml/2006/main">
          <a:pPr algn="r"/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Водоснабжение, утилизация </a:t>
          </a:r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105,6%</a:t>
          </a:r>
        </a:p>
        <a:p xmlns:a="http://schemas.openxmlformats.org/drawingml/2006/main">
          <a:pPr algn="r"/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пищевых продуктов </a:t>
          </a:r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105,4%</a:t>
          </a:r>
          <a:r>
            <a:rPr lang="ru-RU" dirty="0" smtClean="0"/>
            <a:t> </a:t>
          </a:r>
        </a:p>
        <a:p xmlns:a="http://schemas.openxmlformats.org/drawingml/2006/main">
          <a:pPr algn="r"/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Производство транспортных средств </a:t>
          </a:r>
          <a:r>
            <a:rPr lang="ru-RU" sz="2300" b="1" dirty="0" smtClean="0">
              <a:latin typeface="Arial" panose="020B0604020202020204" pitchFamily="34" charset="0"/>
              <a:cs typeface="Arial" panose="020B0604020202020204" pitchFamily="34" charset="0"/>
            </a:rPr>
            <a:t>105,1%</a:t>
          </a:r>
        </a:p>
        <a:p xmlns:a="http://schemas.openxmlformats.org/drawingml/2006/main">
          <a:pPr algn="r"/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Химическое производство </a:t>
          </a:r>
          <a:r>
            <a:rPr lang="ru-RU" sz="2300" b="1" dirty="0" smtClean="0">
              <a:latin typeface="Arial" panose="020B0604020202020204" pitchFamily="34" charset="0"/>
              <a:cs typeface="Arial" panose="020B0604020202020204" pitchFamily="34" charset="0"/>
            </a:rPr>
            <a:t>103,3%</a:t>
          </a:r>
        </a:p>
        <a:p xmlns:a="http://schemas.openxmlformats.org/drawingml/2006/main">
          <a:pPr algn="r"/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Производство резины и пластмассы </a:t>
          </a:r>
          <a:r>
            <a:rPr lang="ru-RU" sz="2300" b="1" dirty="0" smtClean="0">
              <a:latin typeface="Arial" panose="020B0604020202020204" pitchFamily="34" charset="0"/>
              <a:cs typeface="Arial" panose="020B0604020202020204" pitchFamily="34" charset="0"/>
            </a:rPr>
            <a:t>103,3%</a:t>
          </a:r>
          <a:endParaRPr lang="ru-RU" sz="23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0.49998</cdr:x>
      <cdr:y>0.83433</cdr:y>
    </cdr:from>
    <cdr:to>
      <cdr:x>0.62396</cdr:x>
      <cdr:y>0.98627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5807412" y="4862249"/>
          <a:ext cx="1440160" cy="8854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l"/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80,2% </a:t>
          </a:r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Деятельность полиграфическая</a:t>
          </a:r>
        </a:p>
        <a:p xmlns:a="http://schemas.openxmlformats.org/drawingml/2006/main">
          <a:pPr algn="l"/>
          <a:r>
            <a:rPr lang="ru-RU" sz="23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35,4%</a:t>
          </a:r>
          <a:r>
            <a:rPr lang="ru-RU" sz="2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изделий из дерева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0.05101</cdr:x>
      <cdr:y>0.02381</cdr:y>
    </cdr:from>
    <cdr:to>
      <cdr:x>0.06252</cdr:x>
      <cdr:y>0.04628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38674" y="144016"/>
          <a:ext cx="144105" cy="135913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60000"/>
            <a:lumOff val="40000"/>
          </a:schemeClr>
        </a:solidFill>
        <a:ln xmlns:a="http://schemas.openxmlformats.org/drawingml/2006/main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0.05101</cdr:x>
      <cdr:y>0.09524</cdr:y>
    </cdr:from>
    <cdr:to>
      <cdr:x>0.06252</cdr:x>
      <cdr:y>0.11772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638674" y="576064"/>
          <a:ext cx="144105" cy="13597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solidFill>
            <a:schemeClr val="accent5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0.07977</cdr:x>
      <cdr:y>0</cdr:y>
    </cdr:from>
    <cdr:to>
      <cdr:x>0.1528</cdr:x>
      <cdr:y>0.14268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98714" y="0"/>
          <a:ext cx="914336" cy="863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В ПРОМЫШЛЕННОСТИ, ВСЕГО</a:t>
          </a:r>
          <a:endParaRPr lang="ru-RU" sz="24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0.07977</cdr:x>
      <cdr:y>0.07143</cdr:y>
    </cdr:from>
    <cdr:to>
      <cdr:x>0.1528</cdr:x>
      <cdr:y>0.21411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8714" y="432048"/>
          <a:ext cx="914336" cy="863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В ТОМ ЧИСЛЕ В ОБРАБАТЫВАЮЩИХ ПРОИЗВОДСТВАХ</a:t>
          </a:r>
          <a:endParaRPr lang="ru-RU" sz="24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0.25806</cdr:x>
      <cdr:y>0.68675</cdr:y>
    </cdr:from>
    <cdr:to>
      <cdr:x>0.33511</cdr:x>
      <cdr:y>0.77571</cdr:y>
    </cdr:to>
    <cdr:sp macro="" textlink="">
      <cdr:nvSpPr>
        <cdr:cNvPr id="6" name="TextBox 8"/>
        <cdr:cNvSpPr txBox="1"/>
      </cdr:nvSpPr>
      <cdr:spPr>
        <a:xfrm xmlns:a="http://schemas.openxmlformats.org/drawingml/2006/main">
          <a:off x="3028929" y="4039068"/>
          <a:ext cx="904415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5pPr>
          <a:lvl6pPr marL="22860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6pPr>
          <a:lvl7pPr marL="27432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7pPr>
          <a:lvl8pPr marL="32004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8pPr>
          <a:lvl9pPr marL="36576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9pPr>
        </a:lstStyle>
        <a:p xmlns:a="http://schemas.openxmlformats.org/drawingml/2006/main">
          <a:r>
            <a:rPr lang="ru-RU" sz="2800" b="1" dirty="0" smtClean="0">
              <a:solidFill>
                <a:schemeClr val="accent5">
                  <a:lumMod val="20000"/>
                  <a:lumOff val="80000"/>
                </a:schemeClr>
              </a:solidFill>
              <a:latin typeface="Arial" panose="020B0604020202020204" pitchFamily="34" charset="0"/>
            </a:rPr>
            <a:t>74%</a:t>
          </a:r>
          <a:endParaRPr lang="ru-RU" sz="2800" b="1" dirty="0">
            <a:solidFill>
              <a:schemeClr val="accent5">
                <a:lumMod val="20000"/>
                <a:lumOff val="80000"/>
              </a:schemeClr>
            </a:solidFill>
            <a:latin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0.64341</cdr:x>
      <cdr:y>0.6988</cdr:y>
    </cdr:from>
    <cdr:to>
      <cdr:x>0.72046</cdr:x>
      <cdr:y>0.78776</cdr:y>
    </cdr:to>
    <cdr:sp macro="" textlink="">
      <cdr:nvSpPr>
        <cdr:cNvPr id="7" name="TextBox 8"/>
        <cdr:cNvSpPr txBox="1"/>
      </cdr:nvSpPr>
      <cdr:spPr>
        <a:xfrm xmlns:a="http://schemas.openxmlformats.org/drawingml/2006/main">
          <a:off x="7551899" y="4109939"/>
          <a:ext cx="904415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5pPr>
          <a:lvl6pPr marL="22860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6pPr>
          <a:lvl7pPr marL="27432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7pPr>
          <a:lvl8pPr marL="32004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8pPr>
          <a:lvl9pPr marL="36576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9pPr>
        </a:lstStyle>
        <a:p xmlns:a="http://schemas.openxmlformats.org/drawingml/2006/main">
          <a:r>
            <a:rPr lang="ru-RU" sz="2800" b="1" dirty="0" smtClean="0">
              <a:solidFill>
                <a:schemeClr val="accent5">
                  <a:lumMod val="20000"/>
                  <a:lumOff val="80000"/>
                </a:schemeClr>
              </a:solidFill>
              <a:latin typeface="Arial" panose="020B0604020202020204" pitchFamily="34" charset="0"/>
            </a:rPr>
            <a:t>73%</a:t>
          </a:r>
          <a:endParaRPr lang="ru-RU" sz="2800" b="1" dirty="0">
            <a:solidFill>
              <a:schemeClr val="accent5">
                <a:lumMod val="20000"/>
                <a:lumOff val="80000"/>
              </a:schemeClr>
            </a:solidFill>
            <a:latin typeface="Arial" panose="020B0604020202020204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0.53049</cdr:x>
      <cdr:y>0.87764</cdr:y>
    </cdr:from>
    <cdr:to>
      <cdr:x>0.70107</cdr:x>
      <cdr:y>0.94646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6264696" y="4968552"/>
          <a:ext cx="2014432" cy="3896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b="1" dirty="0" smtClean="0">
              <a:latin typeface="Arial" panose="020B0604020202020204" pitchFamily="34" charset="0"/>
              <a:cs typeface="Arial" panose="020B0604020202020204" pitchFamily="34" charset="0"/>
            </a:rPr>
            <a:t>За 2018 год</a:t>
          </a:r>
          <a:endParaRPr lang="ru-RU" sz="2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0.16463</cdr:x>
      <cdr:y>0.87764</cdr:y>
    </cdr:from>
    <cdr:to>
      <cdr:x>0.33521</cdr:x>
      <cdr:y>0.94646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944216" y="4968552"/>
          <a:ext cx="2014438" cy="389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b="1" dirty="0" smtClean="0">
              <a:latin typeface="Arial" panose="020B0604020202020204" pitchFamily="34" charset="0"/>
              <a:cs typeface="Arial" panose="020B0604020202020204" pitchFamily="34" charset="0"/>
            </a:rPr>
            <a:t>За 2017 год</a:t>
          </a:r>
          <a:endParaRPr lang="ru-RU" sz="2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96" cy="339964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457" y="0"/>
            <a:ext cx="4301596" cy="339964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38AB52-6DCE-41E6-96BC-CF35AA21071E}" type="datetimeFigureOut">
              <a:rPr lang="ru-RU"/>
              <a:pPr>
                <a:defRPr/>
              </a:pPr>
              <a:t>18.03.2019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116"/>
            <a:ext cx="4301596" cy="339963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457" y="6456116"/>
            <a:ext cx="4301596" cy="339963"/>
          </a:xfrm>
          <a:prstGeom prst="rect">
            <a:avLst/>
          </a:prstGeom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DB3FA5-0F6E-4F74-884F-FBC854483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024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96" cy="3399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457" y="0"/>
            <a:ext cx="4301596" cy="3399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cs typeface="Arial" charset="0"/>
              </a:defRPr>
            </a:lvl1pPr>
          </a:lstStyle>
          <a:p>
            <a:pPr>
              <a:defRPr/>
            </a:pPr>
            <a:fld id="{4AACBB1C-39B3-4421-8B06-BF165F0606D5}" type="datetimeFigureOut">
              <a:rPr lang="ru-RU"/>
              <a:pPr>
                <a:defRPr/>
              </a:pPr>
              <a:t>18.03.2019</a:t>
            </a:fld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7163" y="509588"/>
            <a:ext cx="4532312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4" y="3228857"/>
            <a:ext cx="7940676" cy="305967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116"/>
            <a:ext cx="4301596" cy="339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457" y="6456116"/>
            <a:ext cx="4301596" cy="339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56A8D50C-FEED-40D1-A6B6-D3BF7F41C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9594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D4B4D-AEEA-4696-BF59-3AAA42E311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171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84411-1D85-4485-897E-7B343FC615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36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DCA5F-9723-4C4C-A5ED-813874655D7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889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B09D1-C544-4EE1-8F6C-3022B9A53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106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646CB-6B60-4C23-88EC-2851FB61C7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3076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271E9-AC96-4D26-8EBE-6A20F0C9AD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639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C78AD-317C-4A42-AA4A-ACF31F36A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080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66D69-9568-4C8E-8F8D-1D4AB39F8AD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63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0EC30-5117-4120-BF1C-50A38D3EE57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051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64BBB-649A-4802-A622-4DA268C8EED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84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CB83D-1878-4201-A6AE-D306C219F6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493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ACE83-C84E-49AC-BEC8-8383FC9F1B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784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106CD-B561-4909-BD42-73EBF7B9F1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5163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2CD8D-EC54-4654-A87B-77EB1C37FF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3274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94866-ECD9-4DCC-8153-ABEBFF78D9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719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63758-F77E-4ECF-B377-C22CEFB5CD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47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FDB90-FC13-438E-9DF0-5F9B71B5AF8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653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18E6D-D501-49E1-BFFC-6E301CD311A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799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34A30-D9F4-48AD-8A9F-AAA0D648A8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8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40C21-D0B3-4244-A4C9-AB4763D604B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039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777A3-177E-44CD-A374-D3C50F2F57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704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99CDF-C808-4A19-8759-E0EB1BD6FB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525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01F572A0-ABB9-41DD-9DE7-462D9C413A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CBC122BA-4C5C-4491-A08D-C4920A45C1FD}" type="slidenum">
              <a:rPr lang="ru-RU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05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69E4B8C1-F56E-4DBE-A44A-82CE3E70A5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18.03.2019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CBC122BA-4C5C-4491-A08D-C4920A45C1FD}" type="slidenum">
              <a:rPr lang="ru-RU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26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40;&#1051;&#1068;&#1041;&#1054;&#1052;%20&#1074;%20&#1040;&#1089;&#1090;&#1072;&#1085;&#1091;.ppt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hyperlink" Target="file:///\\blackserver\Prom\&#1052;&#1077;&#1076;&#1074;&#1077;&#1076;&#1077;&#1074;&#1072;%20&#1043;&#1091;&#1083;&#1100;&#1085;&#1072;&#1088;&#1072;\&#1087;&#1088;&#1077;&#1079;&#1077;&#1085;&#1090;&#1072;&#1094;&#1080;&#1103;\&#1040;&#1051;&#1068;&#1041;&#1054;&#1052;%20&#1074;%20&#1040;&#1089;&#1090;&#1072;&#1085;&#1091;.pptx#-1,6,6. &#1055;&#1088;&#1077;&#1079;&#1077;&#1085;&#1090;&#1072;&#1094;&#1080;&#1103; PowerPoint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40;&#1051;&#1068;&#1041;&#1054;&#1052;%20&#1074;%20&#1040;&#1089;&#1090;&#1072;&#1085;&#1091;.ppt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hyperlink" Target="file:///\\blackserver\Prom\&#1052;&#1077;&#1076;&#1074;&#1077;&#1076;&#1077;&#1074;&#1072;%20&#1043;&#1091;&#1083;&#1100;&#1085;&#1072;&#1088;&#1072;\&#1087;&#1088;&#1077;&#1079;&#1077;&#1085;&#1090;&#1072;&#1094;&#1080;&#1103;\&#1040;&#1051;&#1068;&#1041;&#1054;&#1052;%20&#1074;%20&#1040;&#1089;&#1090;&#1072;&#1085;&#1091;.pptx#-1,6,6. &#1055;&#1088;&#1077;&#1079;&#1077;&#1085;&#1090;&#1072;&#1094;&#1080;&#1103; PowerPoint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9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3"/>
          <a:stretch>
            <a:fillRect/>
          </a:stretch>
        </p:blipFill>
        <p:spPr bwMode="auto">
          <a:xfrm>
            <a:off x="839416" y="1542923"/>
            <a:ext cx="5760639" cy="479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816080" y="1980583"/>
            <a:ext cx="5093333" cy="368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4000"/>
              </a:lnSpc>
            </a:pPr>
            <a:r>
              <a:rPr lang="ru-RU" sz="3200" b="1" dirty="0">
                <a:solidFill>
                  <a:srgbClr val="26426C"/>
                </a:solidFill>
                <a:latin typeface="Arial" panose="020B0604020202020204" pitchFamily="34" charset="0"/>
              </a:rPr>
              <a:t>ИТОГИ РАБОТЫ </a:t>
            </a:r>
          </a:p>
          <a:p>
            <a:pPr eaLnBrk="1" hangingPunct="1">
              <a:lnSpc>
                <a:spcPts val="4000"/>
              </a:lnSpc>
            </a:pPr>
            <a:r>
              <a:rPr lang="ru-RU" sz="2800" b="1" dirty="0">
                <a:solidFill>
                  <a:srgbClr val="26426C"/>
                </a:solidFill>
                <a:latin typeface="Arial" panose="020B0604020202020204" pitchFamily="34" charset="0"/>
              </a:rPr>
              <a:t>ПРОМЫШЛЕННОСТИ</a:t>
            </a:r>
          </a:p>
          <a:p>
            <a:pPr eaLnBrk="1" hangingPunct="1">
              <a:lnSpc>
                <a:spcPts val="4000"/>
              </a:lnSpc>
            </a:pPr>
            <a:r>
              <a:rPr lang="ru-RU" sz="2800" b="1" dirty="0">
                <a:solidFill>
                  <a:srgbClr val="26426C"/>
                </a:solidFill>
                <a:latin typeface="Arial" panose="020B0604020202020204" pitchFamily="34" charset="0"/>
              </a:rPr>
              <a:t>ГОРОДСКОГО ОКРУГА ГОРОД УФА </a:t>
            </a:r>
          </a:p>
          <a:p>
            <a:pPr eaLnBrk="1" hangingPunct="1">
              <a:lnSpc>
                <a:spcPts val="4000"/>
              </a:lnSpc>
            </a:pPr>
            <a:r>
              <a:rPr lang="ru-RU" sz="2800" b="1" dirty="0">
                <a:solidFill>
                  <a:srgbClr val="26426C"/>
                </a:solidFill>
                <a:latin typeface="Arial" panose="020B0604020202020204" pitchFamily="34" charset="0"/>
              </a:rPr>
              <a:t>РЕСПУБЛИКИ </a:t>
            </a:r>
            <a:r>
              <a:rPr lang="ru-RU" sz="2800" b="1" dirty="0" smtClean="0">
                <a:solidFill>
                  <a:srgbClr val="26426C"/>
                </a:solidFill>
                <a:latin typeface="Arial" panose="020B0604020202020204" pitchFamily="34" charset="0"/>
              </a:rPr>
              <a:t>БАШКОРТОСТАН </a:t>
            </a:r>
          </a:p>
          <a:p>
            <a:pPr eaLnBrk="1" hangingPunct="1">
              <a:lnSpc>
                <a:spcPts val="4000"/>
              </a:lnSpc>
            </a:pPr>
            <a:r>
              <a:rPr lang="ru-RU" sz="2800" b="1" dirty="0" smtClean="0">
                <a:solidFill>
                  <a:srgbClr val="26426C"/>
                </a:solidFill>
                <a:latin typeface="Arial" panose="020B0604020202020204" pitchFamily="34" charset="0"/>
              </a:rPr>
              <a:t>ЗА </a:t>
            </a:r>
            <a:r>
              <a:rPr lang="ru-RU" sz="3200" b="1" dirty="0" smtClean="0">
                <a:solidFill>
                  <a:srgbClr val="26426C"/>
                </a:solidFill>
                <a:latin typeface="Arial" panose="020B0604020202020204" pitchFamily="34" charset="0"/>
              </a:rPr>
              <a:t>2018</a:t>
            </a:r>
            <a:r>
              <a:rPr lang="ru-RU" sz="2800" b="1" dirty="0" smtClean="0">
                <a:solidFill>
                  <a:srgbClr val="26426C"/>
                </a:solidFill>
                <a:latin typeface="Arial" panose="020B0604020202020204" pitchFamily="34" charset="0"/>
              </a:rPr>
              <a:t> ГОД</a:t>
            </a:r>
            <a:endParaRPr lang="ru-RU" sz="2800" b="1" dirty="0">
              <a:solidFill>
                <a:srgbClr val="26426C"/>
              </a:solidFill>
              <a:latin typeface="Arial" panose="020B0604020202020204" pitchFamily="34" charset="0"/>
            </a:endParaRPr>
          </a:p>
        </p:txBody>
      </p:sp>
      <p:pic>
        <p:nvPicPr>
          <p:cNvPr id="13" name="Picture 2" descr="D:\!!лого адм!!\три шурупа\лого_растр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8" r="24059"/>
          <a:stretch>
            <a:fillRect/>
          </a:stretch>
        </p:blipFill>
        <p:spPr bwMode="auto">
          <a:xfrm>
            <a:off x="2855640" y="-501597"/>
            <a:ext cx="6804421" cy="2448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32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2667" b="1" dirty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-108031" y="-13703"/>
            <a:ext cx="12433300" cy="96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СРЕДНЕСПИСОЧНАЯ </a:t>
            </a:r>
            <a:r>
              <a:rPr lang="ru-RU" sz="2400" b="1" dirty="0">
                <a:solidFill>
                  <a:srgbClr val="1F497D"/>
                </a:solidFill>
                <a:latin typeface="Arial" panose="020B0604020202020204" pitchFamily="34" charset="0"/>
              </a:rPr>
              <a:t>ЧИСЛЕННОСТЬ </a:t>
            </a:r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РАБОТНИКОВ</a:t>
            </a:r>
          </a:p>
          <a:p>
            <a:pPr algn="ctr">
              <a:lnSpc>
                <a:spcPts val="2400"/>
              </a:lnSpc>
            </a:pPr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ПРОМЫШЛЕННЫХ </a:t>
            </a:r>
            <a:r>
              <a:rPr lang="ru-RU" sz="2400" b="1" dirty="0">
                <a:solidFill>
                  <a:srgbClr val="1F497D"/>
                </a:solidFill>
                <a:latin typeface="Arial" panose="020B0604020202020204" pitchFamily="34" charset="0"/>
              </a:rPr>
              <a:t>ПРЕДПРИЯТИЙ Г. </a:t>
            </a:r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УФЫ, ЧЕЛОВЕК</a:t>
            </a:r>
            <a:r>
              <a:rPr lang="ru-RU" sz="30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 </a:t>
            </a:r>
            <a:endParaRPr lang="ru-RU" sz="3000" b="1" dirty="0">
              <a:solidFill>
                <a:srgbClr val="1F497D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3" name="Объект 6"/>
          <p:cNvGraphicFramePr>
            <a:graphicFrameLocks noGrp="1"/>
          </p:cNvGraphicFramePr>
          <p:nvPr>
            <p:ph idx="1"/>
            <p:extLst/>
          </p:nvPr>
        </p:nvGraphicFramePr>
        <p:xfrm>
          <a:off x="119335" y="976576"/>
          <a:ext cx="11737305" cy="5881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31409"/>
            <a:ext cx="718460" cy="60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17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sz="2667" b="1" dirty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-38456"/>
            <a:ext cx="12433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ЗАРАБОТНАЯ </a:t>
            </a:r>
            <a:r>
              <a:rPr lang="ru-RU" sz="2400" b="1" dirty="0">
                <a:solidFill>
                  <a:srgbClr val="1F497D"/>
                </a:solidFill>
                <a:latin typeface="Arial" panose="020B0604020202020204" pitchFamily="34" charset="0"/>
              </a:rPr>
              <a:t>ПЛАТА РАБОТНИКОВ </a:t>
            </a:r>
            <a:endParaRPr lang="ru-RU" sz="2400" b="1" dirty="0" smtClean="0">
              <a:solidFill>
                <a:srgbClr val="1F497D"/>
              </a:solidFill>
              <a:latin typeface="Arial" panose="020B0604020202020204" pitchFamily="34" charset="0"/>
            </a:endParaRPr>
          </a:p>
          <a:p>
            <a:pPr algn="ctr">
              <a:lnSpc>
                <a:spcPts val="2400"/>
              </a:lnSpc>
            </a:pPr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ПРОМЫШЛЕННЫХ </a:t>
            </a:r>
            <a:r>
              <a:rPr lang="ru-RU" sz="2400" b="1" dirty="0">
                <a:solidFill>
                  <a:srgbClr val="1F497D"/>
                </a:solidFill>
                <a:latin typeface="Arial" panose="020B0604020202020204" pitchFamily="34" charset="0"/>
              </a:rPr>
              <a:t>ПРЕДПРИЯТИЙ Г. </a:t>
            </a:r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УФЫ, РУБЛЕЙ </a:t>
            </a:r>
            <a:endParaRPr lang="ru-RU" sz="2400" b="1" dirty="0">
              <a:solidFill>
                <a:srgbClr val="1F497D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Объект 6"/>
          <p:cNvGraphicFramePr>
            <a:graphicFrameLocks/>
          </p:cNvGraphicFramePr>
          <p:nvPr>
            <p:extLst/>
          </p:nvPr>
        </p:nvGraphicFramePr>
        <p:xfrm>
          <a:off x="0" y="1052736"/>
          <a:ext cx="11809312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"/>
          <p:cNvSpPr txBox="1"/>
          <p:nvPr/>
        </p:nvSpPr>
        <p:spPr>
          <a:xfrm>
            <a:off x="1054569" y="1640541"/>
            <a:ext cx="914400" cy="9144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ОБРАБАТЫВАЮЩИХ </a:t>
            </a:r>
          </a:p>
          <a:p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ПРОИЗВОДСТВАХ</a:t>
            </a:r>
            <a:endParaRPr lang="ru-RU" sz="24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055440" y="1196752"/>
            <a:ext cx="914400" cy="9144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ЦЕЛОМ ПО ПРОМЫШЛЕННОСТИ</a:t>
            </a:r>
            <a:endParaRPr lang="ru-RU" sz="24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5339" y="1311694"/>
            <a:ext cx="144016" cy="14401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3482" y="1772816"/>
            <a:ext cx="144016" cy="1440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9" y="231409"/>
            <a:ext cx="718460" cy="60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18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5" name="Прямоугольник 16"/>
          <p:cNvSpPr>
            <a:spLocks noChangeArrowheads="1"/>
          </p:cNvSpPr>
          <p:nvPr/>
        </p:nvSpPr>
        <p:spPr bwMode="auto">
          <a:xfrm>
            <a:off x="52561" y="266454"/>
            <a:ext cx="121443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600" b="1" dirty="0">
                <a:solidFill>
                  <a:schemeClr val="tx2"/>
                </a:solidFill>
                <a:latin typeface="Arial" panose="020B0604020202020204" pitchFamily="34" charset="0"/>
              </a:rPr>
              <a:t>ДИНАМИКА ТЕМПА РОСТА ОБЪЕМА ОТГРУЖЕННЫХ ТОВАРОВ, %</a:t>
            </a:r>
            <a:endParaRPr lang="ru-RU" sz="2600" dirty="0">
              <a:solidFill>
                <a:schemeClr val="tx2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583944221"/>
              </p:ext>
            </p:extLst>
          </p:nvPr>
        </p:nvGraphicFramePr>
        <p:xfrm>
          <a:off x="47625" y="836712"/>
          <a:ext cx="12144375" cy="602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498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667" b="1" dirty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735784403"/>
              </p:ext>
            </p:extLst>
          </p:nvPr>
        </p:nvGraphicFramePr>
        <p:xfrm>
          <a:off x="347700" y="1015662"/>
          <a:ext cx="11436931" cy="5842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6"/>
          <p:cNvSpPr>
            <a:spLocks noChangeArrowheads="1"/>
          </p:cNvSpPr>
          <p:nvPr/>
        </p:nvSpPr>
        <p:spPr bwMode="auto">
          <a:xfrm>
            <a:off x="0" y="287941"/>
            <a:ext cx="121782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СТРУКТУРА ОБЪЕМА ОТГРУЖЕННОЙ ПРОДУКЦИИ, % </a:t>
            </a:r>
          </a:p>
        </p:txBody>
      </p:sp>
    </p:spTree>
    <p:extLst>
      <p:ext uri="{BB962C8B-B14F-4D97-AF65-F5344CB8AC3E}">
        <p14:creationId xmlns:p14="http://schemas.microsoft.com/office/powerpoint/2010/main" val="217082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667" b="1" dirty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-13792" y="-58824"/>
            <a:ext cx="12192000" cy="1143000"/>
          </a:xfrm>
        </p:spPr>
        <p:txBody>
          <a:bodyPr/>
          <a:lstStyle/>
          <a:p>
            <a:r>
              <a:rPr lang="ru-RU" sz="2600" b="1" kern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ОБЪЕМ </a:t>
            </a:r>
            <a:r>
              <a:rPr lang="ru-RU" sz="2600" b="1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ОТГРУЗКИ </a:t>
            </a:r>
            <a:r>
              <a:rPr lang="ru-RU" sz="2600" b="1" kern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ПРОДУКЦИИ ПРОМЫШЛЕННЫХ ПРЕДПРИЯТИЙ* </a:t>
            </a:r>
            <a:endParaRPr lang="ru-RU" sz="2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864897251"/>
              </p:ext>
            </p:extLst>
          </p:nvPr>
        </p:nvGraphicFramePr>
        <p:xfrm>
          <a:off x="-168696" y="1412776"/>
          <a:ext cx="12840072" cy="662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55991" y="939856"/>
            <a:ext cx="113052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600" b="1" kern="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</a:rPr>
              <a:t>СРЕДИ ГОРОДОВ РФ С ЧИСЛЕННОСТЬЮ НАСЕЛЕНИЯ </a:t>
            </a:r>
          </a:p>
          <a:p>
            <a:pPr algn="ctr">
              <a:defRPr/>
            </a:pPr>
            <a:r>
              <a:rPr lang="ru-RU" sz="2600" b="1" kern="0" dirty="0">
                <a:solidFill>
                  <a:srgbClr val="4F81BD">
                    <a:lumMod val="50000"/>
                  </a:srgbClr>
                </a:solidFill>
                <a:latin typeface="Arial" pitchFamily="34" charset="0"/>
              </a:rPr>
              <a:t>БОЛЕЕ 1 МЛН.ЧЕЛОВЕК ЗА </a:t>
            </a:r>
            <a:r>
              <a:rPr lang="ru-RU" sz="2600" b="1" kern="0" dirty="0" smtClean="0">
                <a:solidFill>
                  <a:srgbClr val="4F81BD">
                    <a:lumMod val="50000"/>
                  </a:srgbClr>
                </a:solidFill>
                <a:latin typeface="Arial" pitchFamily="34" charset="0"/>
              </a:rPr>
              <a:t>ЯНВАРЬ-СЕНТЯБРЬ 2018, МЛРД. РУБ.</a:t>
            </a:r>
            <a:endParaRPr lang="ru-RU" sz="2600" b="1" kern="0" dirty="0">
              <a:solidFill>
                <a:srgbClr val="4F81BD">
                  <a:lumMod val="50000"/>
                </a:srgb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57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667" b="1" dirty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2"/>
          <p:cNvSpPr>
            <a:spLocks noChangeArrowheads="1"/>
          </p:cNvSpPr>
          <p:nvPr/>
        </p:nvSpPr>
        <p:spPr bwMode="auto">
          <a:xfrm>
            <a:off x="121444" y="241774"/>
            <a:ext cx="11949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ОСНОВНЫЕ ПОКАЗАТЕЛИ РАБОТЫ ПРОМЫШЛЕННОСТИ 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008338"/>
              </p:ext>
            </p:extLst>
          </p:nvPr>
        </p:nvGraphicFramePr>
        <p:xfrm>
          <a:off x="767408" y="1988840"/>
          <a:ext cx="10729191" cy="34083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97692"/>
                <a:gridCol w="2540325"/>
                <a:gridCol w="2491174"/>
              </a:tblGrid>
              <a:tr h="792128">
                <a:tc>
                  <a:txBody>
                    <a:bodyPr/>
                    <a:lstStyle/>
                    <a:p>
                      <a:pPr marL="0" marR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rPr>
                        <a:t>ЗА ЯНВАРЬ - ДЕКАБРЬ 2018</a:t>
                      </a:r>
                    </a:p>
                  </a:txBody>
                  <a:tcPr marL="91453" marR="91453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931795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186358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2795379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372717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465896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5590762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6522553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745434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РБ</a:t>
                      </a:r>
                      <a:endParaRPr lang="ru-RU" sz="30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931795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186358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2795379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372717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465896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5590762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6522553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745434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Уфа</a:t>
                      </a:r>
                      <a:endParaRPr lang="ru-RU" sz="30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111"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Объем отгруженной продукции, млрд. руб.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931795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186358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2795379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372717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465896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5590762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6522553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745434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1646,78</a:t>
                      </a:r>
                      <a:endParaRPr lang="ru-RU" sz="30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931795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186358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2795379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372717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465896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5590762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6522553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745434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971,6</a:t>
                      </a:r>
                      <a:endParaRPr lang="ru-RU" sz="30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111"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Темп роста объема отгруженной</a:t>
                      </a:r>
                      <a:r>
                        <a:rPr lang="ru-RU" sz="30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продукции, %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931795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186358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2795379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372717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465896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5590762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6522553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745434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120,0</a:t>
                      </a:r>
                    </a:p>
                  </a:txBody>
                  <a:tcPr marL="91453" marR="91453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931795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186358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2795379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372717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4658966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5590762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6522553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7454347" algn="l" defTabSz="1863587" rtl="0" eaLnBrk="1" latinLnBrk="0" hangingPunct="1">
                        <a:defRPr sz="3668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3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125,0</a:t>
                      </a:r>
                      <a:endParaRPr lang="ru-RU" sz="30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61190" y="994589"/>
            <a:ext cx="11064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ПО ХОЗЯЙСТВЕННЫМ ВИДАМ ЭКОНОМИЧЕСКОЙ ДЕЯТЕЛЬНОСТИ</a:t>
            </a:r>
            <a:endParaRPr lang="ru-RU" sz="25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91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667" b="1" dirty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18"/>
          <p:cNvSpPr>
            <a:spLocks noChangeArrowheads="1"/>
          </p:cNvSpPr>
          <p:nvPr/>
        </p:nvSpPr>
        <p:spPr bwMode="auto">
          <a:xfrm>
            <a:off x="119062" y="106828"/>
            <a:ext cx="11953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700" b="1" dirty="0">
                <a:solidFill>
                  <a:schemeClr val="tx2"/>
                </a:solidFill>
                <a:latin typeface="Arial" panose="020B0604020202020204" pitchFamily="34" charset="0"/>
              </a:rPr>
              <a:t>ОБЪЕМ ОТГРУЖЕННЫХ ТОВАРОВ, </a:t>
            </a:r>
            <a:r>
              <a:rPr lang="ru-RU" sz="27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РАБОТ  </a:t>
            </a:r>
            <a:r>
              <a:rPr lang="ru-RU" sz="2700" b="1" dirty="0">
                <a:solidFill>
                  <a:schemeClr val="tx2"/>
                </a:solidFill>
                <a:latin typeface="Arial" panose="020B0604020202020204" pitchFamily="34" charset="0"/>
              </a:rPr>
              <a:t>И  </a:t>
            </a:r>
            <a:r>
              <a:rPr lang="ru-RU" sz="27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УСЛУГ, </a:t>
            </a:r>
            <a:r>
              <a:rPr lang="ru-RU" sz="2700" b="1" dirty="0">
                <a:solidFill>
                  <a:schemeClr val="tx2"/>
                </a:solidFill>
                <a:latin typeface="Arial" panose="020B0604020202020204" pitchFamily="34" charset="0"/>
              </a:rPr>
              <a:t>млрд</a:t>
            </a:r>
            <a:r>
              <a:rPr lang="ru-RU" sz="27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. руб</a:t>
            </a:r>
            <a:r>
              <a:rPr lang="ru-RU" sz="2700" b="1" dirty="0">
                <a:solidFill>
                  <a:schemeClr val="tx2"/>
                </a:solidFill>
                <a:latin typeface="Arial" panose="020B0604020202020204" pitchFamily="34" charset="0"/>
              </a:rPr>
              <a:t>.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081076847"/>
              </p:ext>
            </p:extLst>
          </p:nvPr>
        </p:nvGraphicFramePr>
        <p:xfrm>
          <a:off x="206076" y="1098000"/>
          <a:ext cx="12105259" cy="5492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36151" y="440435"/>
            <a:ext cx="11064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ПО ХОЗЯЙСТВЕННЫМ ВИДАМ ЭКОНОМИЧЕСКОЙ ДЕЯТЕЛЬНОСТИ</a:t>
            </a:r>
            <a:endParaRPr lang="ru-RU" sz="25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8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667" b="1" dirty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407368" y="180056"/>
            <a:ext cx="11233251" cy="7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</a:rPr>
              <a:t>ДОЛЯ ОТРАСЛЕЙ В ОБЪЕМЕ ОТГРУЖЕННОЙ ТОВАРНОЙ ПРОДУКЦИИ, %         </a:t>
            </a:r>
          </a:p>
        </p:txBody>
      </p:sp>
      <p:graphicFrame>
        <p:nvGraphicFramePr>
          <p:cNvPr id="6" name="Диаграмма 5">
            <a:hlinkClick r:id="rId3" action="ppaction://hlinkpres?slideindex=1&amp;slidetitle="/>
            <a:hlinkHover r:id="rId4" action="ppaction://hlinkpres?slideindex=6&amp;slidetitle=6. Презентация PowerPoint"/>
          </p:cNvPr>
          <p:cNvGraphicFramePr/>
          <p:nvPr>
            <p:extLst>
              <p:ext uri="{D42A27DB-BD31-4B8C-83A1-F6EECF244321}">
                <p14:modId xmlns:p14="http://schemas.microsoft.com/office/powerpoint/2010/main" val="2801798039"/>
              </p:ext>
            </p:extLst>
          </p:nvPr>
        </p:nvGraphicFramePr>
        <p:xfrm>
          <a:off x="576619" y="908720"/>
          <a:ext cx="11064000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4364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667" b="1" dirty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491993" y="195292"/>
            <a:ext cx="1123325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255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КОЛИЧЕСТВО ПРЕДПРИЯТИЙ ПРОМЫШЛЕННОСТИ – 132 ЕДИНИЦЫ НА 1 ЯНВАРЯ 2018 ГОДА </a:t>
            </a:r>
            <a:endParaRPr lang="ru-RU" sz="255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255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       </a:t>
            </a:r>
            <a:endParaRPr lang="ru-RU" sz="255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Диаграмма 5">
            <a:hlinkClick r:id="rId3" action="ppaction://hlinkpres?slideindex=1&amp;slidetitle="/>
            <a:hlinkHover r:id="rId4" action="ppaction://hlinkpres?slideindex=6&amp;slidetitle=6. Презентация PowerPoint"/>
          </p:cNvPr>
          <p:cNvGraphicFramePr/>
          <p:nvPr>
            <p:extLst>
              <p:ext uri="{D42A27DB-BD31-4B8C-83A1-F6EECF244321}">
                <p14:modId xmlns:p14="http://schemas.microsoft.com/office/powerpoint/2010/main" val="1621366761"/>
              </p:ext>
            </p:extLst>
          </p:nvPr>
        </p:nvGraphicFramePr>
        <p:xfrm>
          <a:off x="601254" y="692696"/>
          <a:ext cx="11064000" cy="616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87857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667" b="1" dirty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-13792" y="186447"/>
            <a:ext cx="12192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400"/>
              </a:lnSpc>
            </a:pPr>
            <a:r>
              <a:rPr lang="ru-RU" sz="26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ОСНОВНЫЕ ПОКАЗАТЕЛИ РАБОТЫ ПРОМЫШЛЕННОСТИ Г. УФЫ</a:t>
            </a:r>
          </a:p>
          <a:p>
            <a:pPr algn="ctr">
              <a:lnSpc>
                <a:spcPts val="2400"/>
              </a:lnSpc>
            </a:pPr>
            <a:r>
              <a:rPr lang="ru-RU" sz="26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ЗА ЯНВАРЬ-ДЕКАБРЬ 2018</a:t>
            </a:r>
            <a:endParaRPr lang="ru-RU" sz="2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48989"/>
              </p:ext>
            </p:extLst>
          </p:nvPr>
        </p:nvGraphicFramePr>
        <p:xfrm>
          <a:off x="602763" y="894333"/>
          <a:ext cx="10945216" cy="58186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98528"/>
                <a:gridCol w="2245436"/>
                <a:gridCol w="1601252"/>
              </a:tblGrid>
              <a:tr h="511141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26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ОТГРУЖЕНО ТОВАРОВ, МЛРД.РУБ.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ТЕМП РОСТА ОТГРУЗКИ, 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669">
                <a:tc>
                  <a:txBody>
                    <a:bodyPr/>
                    <a:lstStyle/>
                    <a:p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ДОБЫЧА ПОЛЕЗНЫХ ИСКОПАЕМЫХ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84,9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116,2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75">
                <a:tc>
                  <a:txBody>
                    <a:bodyPr/>
                    <a:lstStyle/>
                    <a:p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ОБРАБАТЫВАЮЩИЕ ПРОИЗВОДСТВА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824,8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127,7</a:t>
                      </a: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ПРОИЗВОДСТВО ПИЩЕВЫХ ПРОДУКТОВ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18,8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105,4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ОБРАБОТКА ДРЕВЕСИНЫ</a:t>
                      </a:r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ПРОИЗ-ВО ИЗДЕЛИЙ ИЗ ДЕРЕВА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0,9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35,4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ПРОИЗВОДСТВО КОКСА И НЕФТЕПРОДУКТОВ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631,8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136,3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ХИМИЧЕСКИХ ВЕЩЕСТВ И ПРОДУКТОВ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34,5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103,3</a:t>
                      </a: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ПРОИЗВОДСТВО ЛЕКАРСТВЕННЫХ СРЕДСТВ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21,5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124,4</a:t>
                      </a: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ПРОИЗВОДСТВО РЕЗИНОВЫХ И ПЛАСТМАССОВЫХ ИЗДЕЛИЙ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103,3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ПРОИЗВОДСТВО</a:t>
                      </a:r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МИНЕРАЛЬНОЙ ПРОДУКЦИИ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10,1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113,7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ПРОИЗВОДСТВО КОМПЬЮТЕРОВ</a:t>
                      </a:r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ОПТИЧЕСКИХ ИЗДЕЛИЙ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6,1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112,1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ПРОИЗВОДСТВО ЭЛЕКТРООБОРУДОВАНИЯ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109,2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ПРОИЗВОДСТВО МАШИН И ОБОРУДОВАНИЯ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6,8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110,0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ПРОИЗВОДСТВО ТРАНСПОРТНЫХ СРЕДСТВ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78,5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105,1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РЕМОНТ</a:t>
                      </a:r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МОНТАЖ МАШИН И ОБОРУДОВАНИЯ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3,8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95,5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63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ПРОЧЕЕ ПРОИЗВОДСТВО (ОДЕЖДА,</a:t>
                      </a:r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ПОЛИГРАФИЯ, МЕБЕЛЬ)</a:t>
                      </a:r>
                      <a:endParaRPr lang="ru-RU" sz="13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0" marR="91426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4,4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90,9</a:t>
                      </a:r>
                      <a:endParaRPr lang="ru-RU" sz="1300" b="1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66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ЭЛЕКТРОЭНЕРГИЕЙ, ГАЗОМ, ПАРОМ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66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ВОДОСНАБЖЕНИЕ, ВОДООТВЕДЕНИЕ, УТИЛИЗАЦИЯ ОТХОДОВ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66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ПО ПРОМЫШЛЕННОСТИ</a:t>
                      </a: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971,6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427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 txBox="1">
            <a:spLocks noChangeArrowheads="1"/>
          </p:cNvSpPr>
          <p:nvPr/>
        </p:nvSpPr>
        <p:spPr bwMode="auto">
          <a:xfrm>
            <a:off x="0" y="188640"/>
            <a:ext cx="12192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sz="3733" b="1" dirty="0">
              <a:solidFill>
                <a:srgbClr val="4BACC6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 rotWithShape="1">
          <a:blip r:embed="rId2"/>
          <a:srcRect r="870" b="-19944"/>
          <a:stretch/>
        </p:blipFill>
        <p:spPr bwMode="auto">
          <a:xfrm>
            <a:off x="576619" y="836713"/>
            <a:ext cx="11064000" cy="15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640619" y="6251856"/>
            <a:ext cx="537589" cy="338667"/>
          </a:xfrm>
          <a:prstGeom prst="rect">
            <a:avLst/>
          </a:prstGeom>
          <a:solidFill>
            <a:srgbClr val="D4E5F4"/>
          </a:solidFill>
          <a:ln>
            <a:solidFill>
              <a:srgbClr val="17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algn="ctr" eaLnBrk="1" hangingPunct="1"/>
            <a:r>
              <a:rPr lang="ru-RU" sz="2667" b="1" dirty="0" smtClean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2667" b="1" dirty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16"/>
          <p:cNvSpPr>
            <a:spLocks noChangeArrowheads="1"/>
          </p:cNvSpPr>
          <p:nvPr/>
        </p:nvSpPr>
        <p:spPr bwMode="auto">
          <a:xfrm>
            <a:off x="0" y="115888"/>
            <a:ext cx="123602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400" b="1" dirty="0">
                <a:solidFill>
                  <a:srgbClr val="1F497D"/>
                </a:solidFill>
                <a:latin typeface="Arial" panose="020B0604020202020204" pitchFamily="34" charset="0"/>
              </a:rPr>
              <a:t>ТЕМП РОСТА (СНИЖЕНИЯ) ОТГРУЖЕННЫХ </a:t>
            </a:r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ТОВАРОВ</a:t>
            </a:r>
          </a:p>
          <a:p>
            <a:pPr algn="ctr"/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ПРОМЫШЛЕННОГО ПРОИЗВОДСТВА </a:t>
            </a:r>
            <a:r>
              <a:rPr lang="ru-RU" sz="2400" b="1" dirty="0">
                <a:solidFill>
                  <a:srgbClr val="1F497D"/>
                </a:solidFill>
                <a:latin typeface="Arial" panose="020B0604020202020204" pitchFamily="34" charset="0"/>
              </a:rPr>
              <a:t>ЗА </a:t>
            </a:r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ЯНВАРЬ-ДЕКАБРЬ 2018, </a:t>
            </a:r>
            <a:r>
              <a:rPr lang="ru-RU" sz="2400" b="1" dirty="0">
                <a:solidFill>
                  <a:srgbClr val="1F497D"/>
                </a:solidFill>
                <a:latin typeface="Arial" panose="020B0604020202020204" pitchFamily="34" charset="0"/>
              </a:rPr>
              <a:t>%</a:t>
            </a:r>
            <a:endParaRPr lang="ru-RU" sz="2400" dirty="0">
              <a:solidFill>
                <a:srgbClr val="1F497D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632248435"/>
              </p:ext>
            </p:extLst>
          </p:nvPr>
        </p:nvGraphicFramePr>
        <p:xfrm>
          <a:off x="576620" y="946885"/>
          <a:ext cx="11615380" cy="5827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8165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Zased_W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Zased_W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Zased_W_</Template>
  <TotalTime>26560</TotalTime>
  <Words>502</Words>
  <Application>Microsoft Office PowerPoint</Application>
  <PresentationFormat>Широкоэкранный</PresentationFormat>
  <Paragraphs>173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Verdana</vt:lpstr>
      <vt:lpstr>4_Zased_W_</vt:lpstr>
      <vt:lpstr>5_Zased_W_</vt:lpstr>
      <vt:lpstr>Презентация PowerPoint</vt:lpstr>
      <vt:lpstr>Презентация PowerPoint</vt:lpstr>
      <vt:lpstr>ОБЪЕМ ОТГРУЗКИ ПРОДУКЦИИ ПРОМЫШЛЕННЫХ ПРЕДПРИЯТИЙ*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Пестрецов Андрей Анатольевич</dc:creator>
  <cp:lastModifiedBy>Медведева Гульнара Тимирьяновна</cp:lastModifiedBy>
  <cp:revision>1480</cp:revision>
  <cp:lastPrinted>2019-02-14T04:45:35Z</cp:lastPrinted>
  <dcterms:created xsi:type="dcterms:W3CDTF">2014-06-03T04:33:56Z</dcterms:created>
  <dcterms:modified xsi:type="dcterms:W3CDTF">2019-03-18T05:47:55Z</dcterms:modified>
</cp:coreProperties>
</file>